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5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275" r:id="rId10"/>
    <p:sldId id="277" r:id="rId11"/>
    <p:sldId id="289" r:id="rId12"/>
    <p:sldId id="291" r:id="rId13"/>
    <p:sldId id="290" r:id="rId14"/>
    <p:sldId id="292" r:id="rId15"/>
    <p:sldId id="288" r:id="rId16"/>
    <p:sldId id="285" r:id="rId17"/>
    <p:sldId id="284" r:id="rId18"/>
  </p:sldIdLst>
  <p:sldSz cx="9904413" cy="6858000"/>
  <p:notesSz cx="6858000" cy="9144000"/>
  <p:embeddedFontLst>
    <p:embeddedFont>
      <p:font typeface="삼성긴고딕 Medium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삼성긴고딕 Regular" panose="020B0600000101010101" charset="-127"/>
      <p:regular r:id="rId24"/>
    </p:embeddedFont>
    <p:embeddedFont>
      <p:font typeface="삼성긴고딕 Light" panose="020B0600000101010101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93">
          <p15:clr>
            <a:srgbClr val="A4A3A4"/>
          </p15:clr>
        </p15:guide>
        <p15:guide id="2" orient="horz" pos="4104">
          <p15:clr>
            <a:srgbClr val="A4A3A4"/>
          </p15:clr>
        </p15:guide>
        <p15:guide id="3" orient="horz" pos="1071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829">
          <p15:clr>
            <a:srgbClr val="A4A3A4"/>
          </p15:clr>
        </p15:guide>
        <p15:guide id="6" orient="horz" pos="663">
          <p15:clr>
            <a:srgbClr val="A4A3A4"/>
          </p15:clr>
        </p15:guide>
        <p15:guide id="7" pos="3120">
          <p15:clr>
            <a:srgbClr val="A4A3A4"/>
          </p15:clr>
        </p15:guide>
        <p15:guide id="8" pos="216">
          <p15:clr>
            <a:srgbClr val="A4A3A4"/>
          </p15:clr>
        </p15:guide>
        <p15:guide id="9" pos="6022">
          <p15:clr>
            <a:srgbClr val="A4A3A4"/>
          </p15:clr>
        </p15:guide>
        <p15:guide id="10" pos="3006">
          <p15:clr>
            <a:srgbClr val="A4A3A4"/>
          </p15:clr>
        </p15:guide>
        <p15:guide id="11" pos="32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323"/>
    <a:srgbClr val="F89B22"/>
    <a:srgbClr val="C6C6C6"/>
    <a:srgbClr val="F49476"/>
    <a:srgbClr val="00483F"/>
    <a:srgbClr val="00C8F3"/>
    <a:srgbClr val="E6E6E6"/>
    <a:srgbClr val="E0E0E0"/>
    <a:srgbClr val="FF9002"/>
    <a:srgbClr val="777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31" autoAdjust="0"/>
    <p:restoredTop sz="94656" autoAdjust="0"/>
  </p:normalViewPr>
  <p:slideViewPr>
    <p:cSldViewPr>
      <p:cViewPr varScale="1">
        <p:scale>
          <a:sx n="122" d="100"/>
          <a:sy n="122" d="100"/>
        </p:scale>
        <p:origin x="-1284" y="-84"/>
      </p:cViewPr>
      <p:guideLst>
        <p:guide orient="horz" pos="3093"/>
        <p:guide orient="horz" pos="4104"/>
        <p:guide orient="horz" pos="1071"/>
        <p:guide orient="horz" pos="3974"/>
        <p:guide orient="horz" pos="829"/>
        <p:guide orient="horz" pos="663"/>
        <p:guide pos="3120"/>
        <p:guide pos="216"/>
        <p:guide pos="6022"/>
        <p:guide pos="3006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3006" y="72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010211-17B2-4947-B525-983DD11799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3F68542C-2F77-4EAE-A8EE-38C73E4DF3D0}">
      <dgm:prSet phldrT="[텍스트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pPr algn="ctr" latinLnBrk="1"/>
          <a:r>
            <a:rPr lang="en-US" altLang="ko-KR" sz="1800" b="1" dirty="0" smtClean="0">
              <a:solidFill>
                <a:schemeClr val="tx1">
                  <a:lumMod val="65000"/>
                  <a:lumOff val="35000"/>
                </a:schemeClr>
              </a:solidFill>
            </a:rPr>
            <a:t>Volume</a:t>
          </a:r>
          <a:endParaRPr lang="ko-KR" altLang="en-US" sz="1800" b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B6ED5916-408D-4B89-AD66-D95F8B03857F}" type="parTrans" cxnId="{CF5B5359-5ED0-4830-A8FD-1E1648635EE4}">
      <dgm:prSet/>
      <dgm:spPr/>
      <dgm:t>
        <a:bodyPr/>
        <a:lstStyle/>
        <a:p>
          <a:pPr algn="ctr" latinLnBrk="1"/>
          <a:endParaRPr lang="ko-KR" altLang="en-US" sz="1800" b="1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0D8B0DE8-5070-4F25-BD25-351E5B8382CA}" type="sibTrans" cxnId="{CF5B5359-5ED0-4830-A8FD-1E1648635EE4}">
      <dgm:prSet/>
      <dgm:spPr/>
      <dgm:t>
        <a:bodyPr/>
        <a:lstStyle/>
        <a:p>
          <a:pPr algn="ctr" latinLnBrk="1"/>
          <a:endParaRPr lang="ko-KR" altLang="en-US" sz="1800" b="1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39EE706-C3E3-40D6-A805-E24A9751884F}">
      <dgm:prSet phldrT="[텍스트]" custT="1"/>
      <dgm:spPr>
        <a:solidFill>
          <a:schemeClr val="accent2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pPr algn="ctr" latinLnBrk="1"/>
          <a:r>
            <a:rPr lang="en-US" altLang="ko-KR" sz="1800" b="1" dirty="0" smtClean="0">
              <a:solidFill>
                <a:schemeClr val="tx1">
                  <a:lumMod val="65000"/>
                  <a:lumOff val="35000"/>
                </a:schemeClr>
              </a:solidFill>
            </a:rPr>
            <a:t>Variety</a:t>
          </a:r>
          <a:endParaRPr lang="ko-KR" altLang="en-US" sz="1800" b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5B9BC5CA-5F57-4081-AC9A-54231E391076}" type="parTrans" cxnId="{B413CFC2-278F-46C4-B72B-3B924A8F2E10}">
      <dgm:prSet/>
      <dgm:spPr/>
      <dgm:t>
        <a:bodyPr/>
        <a:lstStyle/>
        <a:p>
          <a:pPr algn="ctr" latinLnBrk="1"/>
          <a:endParaRPr lang="ko-KR" altLang="en-US" sz="1800" b="1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C0B61E19-1FFA-4731-9152-86E6EEDE8430}" type="sibTrans" cxnId="{B413CFC2-278F-46C4-B72B-3B924A8F2E10}">
      <dgm:prSet/>
      <dgm:spPr/>
      <dgm:t>
        <a:bodyPr/>
        <a:lstStyle/>
        <a:p>
          <a:pPr algn="ctr" latinLnBrk="1"/>
          <a:endParaRPr lang="ko-KR" altLang="en-US" sz="1800" b="1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F9E192F8-7A74-4534-A82E-D89C533CE084}">
      <dgm:prSet phldrT="[텍스트]" custT="1"/>
      <dgm:spPr>
        <a:solidFill>
          <a:schemeClr val="accent5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pPr algn="ctr" latinLnBrk="1"/>
          <a:r>
            <a:rPr lang="en-US" altLang="ko-KR" sz="1800" b="1" dirty="0" smtClean="0">
              <a:solidFill>
                <a:schemeClr val="tx1">
                  <a:lumMod val="65000"/>
                  <a:lumOff val="35000"/>
                </a:schemeClr>
              </a:solidFill>
            </a:rPr>
            <a:t>Velocity</a:t>
          </a:r>
          <a:endParaRPr lang="ko-KR" altLang="en-US" sz="1800" b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E047C05-E6C9-4FD1-9DCA-BCD1BB98E695}" type="parTrans" cxnId="{48FB98BB-739E-4EFA-9005-773B95732121}">
      <dgm:prSet/>
      <dgm:spPr/>
      <dgm:t>
        <a:bodyPr/>
        <a:lstStyle/>
        <a:p>
          <a:pPr algn="ctr" latinLnBrk="1"/>
          <a:endParaRPr lang="ko-KR" altLang="en-US" sz="1800" b="1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445B49AA-2139-4AED-A347-B5A106E70A93}" type="sibTrans" cxnId="{48FB98BB-739E-4EFA-9005-773B95732121}">
      <dgm:prSet/>
      <dgm:spPr/>
      <dgm:t>
        <a:bodyPr/>
        <a:lstStyle/>
        <a:p>
          <a:pPr algn="ctr" latinLnBrk="1"/>
          <a:endParaRPr lang="ko-KR" altLang="en-US" sz="1800" b="1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2E34B22-1E3D-4234-AFE5-32B5FB49B0B7}" type="pres">
      <dgm:prSet presAssocID="{0B010211-17B2-4947-B525-983DD117997D}" presName="compositeShape" presStyleCnt="0">
        <dgm:presLayoutVars>
          <dgm:chMax val="7"/>
          <dgm:dir/>
          <dgm:resizeHandles val="exact"/>
        </dgm:presLayoutVars>
      </dgm:prSet>
      <dgm:spPr/>
    </dgm:pt>
    <dgm:pt modelId="{FB07C14E-6A8A-46E6-BE92-C56F6047D98F}" type="pres">
      <dgm:prSet presAssocID="{3F68542C-2F77-4EAE-A8EE-38C73E4DF3D0}" presName="circ1" presStyleLbl="venn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CB6B1AB-8DD8-45CB-8FF9-07063E69858E}" type="pres">
      <dgm:prSet presAssocID="{3F68542C-2F77-4EAE-A8EE-38C73E4DF3D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AB4A51-D4CF-4A45-B9D2-7CF65C5E0D8D}" type="pres">
      <dgm:prSet presAssocID="{239EE706-C3E3-40D6-A805-E24A9751884F}" presName="circ2" presStyleLbl="venn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19C0866-281B-47E2-9318-104FCB588CB3}" type="pres">
      <dgm:prSet presAssocID="{239EE706-C3E3-40D6-A805-E24A9751884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92A4AB-12C1-48FE-BE6A-321B38DC9647}" type="pres">
      <dgm:prSet presAssocID="{F9E192F8-7A74-4534-A82E-D89C533CE084}" presName="circ3" presStyleLbl="venn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50397FE-935F-46EC-9039-8CA2D56DD312}" type="pres">
      <dgm:prSet presAssocID="{F9E192F8-7A74-4534-A82E-D89C533CE08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0D54A7-F8EE-4FA1-894C-12785D17CB92}" type="presOf" srcId="{3F68542C-2F77-4EAE-A8EE-38C73E4DF3D0}" destId="{3CB6B1AB-8DD8-45CB-8FF9-07063E69858E}" srcOrd="1" destOrd="0" presId="urn:microsoft.com/office/officeart/2005/8/layout/venn1"/>
    <dgm:cxn modelId="{48FB98BB-739E-4EFA-9005-773B95732121}" srcId="{0B010211-17B2-4947-B525-983DD117997D}" destId="{F9E192F8-7A74-4534-A82E-D89C533CE084}" srcOrd="2" destOrd="0" parTransId="{2E047C05-E6C9-4FD1-9DCA-BCD1BB98E695}" sibTransId="{445B49AA-2139-4AED-A347-B5A106E70A93}"/>
    <dgm:cxn modelId="{EA067EDA-245B-4F21-95BC-67EE47A860F2}" type="presOf" srcId="{0B010211-17B2-4947-B525-983DD117997D}" destId="{A2E34B22-1E3D-4234-AFE5-32B5FB49B0B7}" srcOrd="0" destOrd="0" presId="urn:microsoft.com/office/officeart/2005/8/layout/venn1"/>
    <dgm:cxn modelId="{F1592C01-E57E-4D35-9F64-21106183D185}" type="presOf" srcId="{239EE706-C3E3-40D6-A805-E24A9751884F}" destId="{A19C0866-281B-47E2-9318-104FCB588CB3}" srcOrd="1" destOrd="0" presId="urn:microsoft.com/office/officeart/2005/8/layout/venn1"/>
    <dgm:cxn modelId="{E0FFE35E-6821-4ED9-846B-F9D5FF162483}" type="presOf" srcId="{239EE706-C3E3-40D6-A805-E24A9751884F}" destId="{5DAB4A51-D4CF-4A45-B9D2-7CF65C5E0D8D}" srcOrd="0" destOrd="0" presId="urn:microsoft.com/office/officeart/2005/8/layout/venn1"/>
    <dgm:cxn modelId="{01BBE160-080B-42D0-9C7A-C92DD5A1CC9E}" type="presOf" srcId="{F9E192F8-7A74-4534-A82E-D89C533CE084}" destId="{050397FE-935F-46EC-9039-8CA2D56DD312}" srcOrd="1" destOrd="0" presId="urn:microsoft.com/office/officeart/2005/8/layout/venn1"/>
    <dgm:cxn modelId="{B413CFC2-278F-46C4-B72B-3B924A8F2E10}" srcId="{0B010211-17B2-4947-B525-983DD117997D}" destId="{239EE706-C3E3-40D6-A805-E24A9751884F}" srcOrd="1" destOrd="0" parTransId="{5B9BC5CA-5F57-4081-AC9A-54231E391076}" sibTransId="{C0B61E19-1FFA-4731-9152-86E6EEDE8430}"/>
    <dgm:cxn modelId="{2CF61BA9-37A6-4375-B5C3-C502B5271EE7}" type="presOf" srcId="{3F68542C-2F77-4EAE-A8EE-38C73E4DF3D0}" destId="{FB07C14E-6A8A-46E6-BE92-C56F6047D98F}" srcOrd="0" destOrd="0" presId="urn:microsoft.com/office/officeart/2005/8/layout/venn1"/>
    <dgm:cxn modelId="{D2D1962C-7608-4547-A6DF-0B22EC6D090F}" type="presOf" srcId="{F9E192F8-7A74-4534-A82E-D89C533CE084}" destId="{B892A4AB-12C1-48FE-BE6A-321B38DC9647}" srcOrd="0" destOrd="0" presId="urn:microsoft.com/office/officeart/2005/8/layout/venn1"/>
    <dgm:cxn modelId="{CF5B5359-5ED0-4830-A8FD-1E1648635EE4}" srcId="{0B010211-17B2-4947-B525-983DD117997D}" destId="{3F68542C-2F77-4EAE-A8EE-38C73E4DF3D0}" srcOrd="0" destOrd="0" parTransId="{B6ED5916-408D-4B89-AD66-D95F8B03857F}" sibTransId="{0D8B0DE8-5070-4F25-BD25-351E5B8382CA}"/>
    <dgm:cxn modelId="{76BAC6A1-EAEA-47D9-B1D6-CD18B89B880F}" type="presParOf" srcId="{A2E34B22-1E3D-4234-AFE5-32B5FB49B0B7}" destId="{FB07C14E-6A8A-46E6-BE92-C56F6047D98F}" srcOrd="0" destOrd="0" presId="urn:microsoft.com/office/officeart/2005/8/layout/venn1"/>
    <dgm:cxn modelId="{4FFA9816-7AFE-4541-96D1-6E2867B2A379}" type="presParOf" srcId="{A2E34B22-1E3D-4234-AFE5-32B5FB49B0B7}" destId="{3CB6B1AB-8DD8-45CB-8FF9-07063E69858E}" srcOrd="1" destOrd="0" presId="urn:microsoft.com/office/officeart/2005/8/layout/venn1"/>
    <dgm:cxn modelId="{0C3336A5-72D7-43EB-86DF-F0EDBDB9AB8F}" type="presParOf" srcId="{A2E34B22-1E3D-4234-AFE5-32B5FB49B0B7}" destId="{5DAB4A51-D4CF-4A45-B9D2-7CF65C5E0D8D}" srcOrd="2" destOrd="0" presId="urn:microsoft.com/office/officeart/2005/8/layout/venn1"/>
    <dgm:cxn modelId="{B3A3FC36-0166-471C-952C-8BFFD88EC07B}" type="presParOf" srcId="{A2E34B22-1E3D-4234-AFE5-32B5FB49B0B7}" destId="{A19C0866-281B-47E2-9318-104FCB588CB3}" srcOrd="3" destOrd="0" presId="urn:microsoft.com/office/officeart/2005/8/layout/venn1"/>
    <dgm:cxn modelId="{05996594-D922-41C7-9741-3D8C9237265F}" type="presParOf" srcId="{A2E34B22-1E3D-4234-AFE5-32B5FB49B0B7}" destId="{B892A4AB-12C1-48FE-BE6A-321B38DC9647}" srcOrd="4" destOrd="0" presId="urn:microsoft.com/office/officeart/2005/8/layout/venn1"/>
    <dgm:cxn modelId="{D74F4F15-B809-40AF-AED7-74857BDACAA8}" type="presParOf" srcId="{A2E34B22-1E3D-4234-AFE5-32B5FB49B0B7}" destId="{050397FE-935F-46EC-9039-8CA2D56DD31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7C14E-6A8A-46E6-BE92-C56F6047D98F}">
      <dsp:nvSpPr>
        <dsp:cNvPr id="0" name=""/>
        <dsp:cNvSpPr/>
      </dsp:nvSpPr>
      <dsp:spPr>
        <a:xfrm>
          <a:off x="1134125" y="31503"/>
          <a:ext cx="1512168" cy="151216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Volume</a:t>
          </a:r>
          <a:endParaRPr lang="ko-KR" altLang="en-US" sz="1800" b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1335748" y="296132"/>
        <a:ext cx="1108923" cy="680475"/>
      </dsp:txXfrm>
    </dsp:sp>
    <dsp:sp modelId="{5DAB4A51-D4CF-4A45-B9D2-7CF65C5E0D8D}">
      <dsp:nvSpPr>
        <dsp:cNvPr id="0" name=""/>
        <dsp:cNvSpPr/>
      </dsp:nvSpPr>
      <dsp:spPr>
        <a:xfrm>
          <a:off x="1679766" y="976608"/>
          <a:ext cx="1512168" cy="1512168"/>
        </a:xfrm>
        <a:prstGeom prst="ellipse">
          <a:avLst/>
        </a:prstGeom>
        <a:solidFill>
          <a:schemeClr val="accent2">
            <a:lumMod val="40000"/>
            <a:lumOff val="60000"/>
            <a:alpha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Variety</a:t>
          </a:r>
          <a:endParaRPr lang="ko-KR" altLang="en-US" sz="1800" b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142238" y="1367251"/>
        <a:ext cx="907300" cy="831692"/>
      </dsp:txXfrm>
    </dsp:sp>
    <dsp:sp modelId="{B892A4AB-12C1-48FE-BE6A-321B38DC9647}">
      <dsp:nvSpPr>
        <dsp:cNvPr id="0" name=""/>
        <dsp:cNvSpPr/>
      </dsp:nvSpPr>
      <dsp:spPr>
        <a:xfrm>
          <a:off x="588485" y="976608"/>
          <a:ext cx="1512168" cy="1512168"/>
        </a:xfrm>
        <a:prstGeom prst="ellipse">
          <a:avLst/>
        </a:prstGeom>
        <a:solidFill>
          <a:schemeClr val="accent5">
            <a:lumMod val="60000"/>
            <a:lumOff val="40000"/>
            <a:alpha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Velocity</a:t>
          </a:r>
          <a:endParaRPr lang="ko-KR" altLang="en-US" sz="1800" b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730881" y="1367251"/>
        <a:ext cx="907300" cy="831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6D153-5F78-4661-821C-15A308FD0CF5}" type="datetimeFigureOut">
              <a:rPr lang="ko-KR" altLang="en-US" smtClean="0"/>
              <a:t>2018-07-18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BEB8F-822C-44E0-8123-755A94E6A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139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C9673-CACF-4AFE-B0F3-8EFC169C9E41}" type="datetimeFigureOut">
              <a:rPr lang="ko-KR" altLang="en-US" smtClean="0"/>
              <a:t>2018-07-18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49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F2C92-BABB-47AC-8D38-EBFC9130B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D:\은승연\2017. 05. 22_경기빅데이터 과정\psd\B\2-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282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은승연\집합\[표지]멀티캠퍼스 identity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58325" y="0"/>
            <a:ext cx="447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4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:\은승연\2017. 05. 22_경기빅데이터 과정\psd\B\2-1_엔딩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90282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credu\Desktop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726" y="277812"/>
            <a:ext cx="921372" cy="2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7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C:\Users\credu\Desktop\tid258t000104_300dpi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9"/>
          <a:stretch/>
        </p:blipFill>
        <p:spPr bwMode="auto">
          <a:xfrm flipV="1">
            <a:off x="0" y="0"/>
            <a:ext cx="9904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-1" y="0"/>
            <a:ext cx="9902826" cy="680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4809199" y="6665014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0" y="0"/>
            <a:ext cx="9902825" cy="684000"/>
            <a:chOff x="0" y="0"/>
            <a:chExt cx="9902825" cy="684000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0"/>
              <a:ext cx="9902825" cy="5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 rot="5400000">
              <a:off x="-315000" y="315000"/>
              <a:ext cx="684000" cy="5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제목 1"/>
          <p:cNvSpPr>
            <a:spLocks noGrp="1"/>
          </p:cNvSpPr>
          <p:nvPr>
            <p:ph type="title" hasCustomPrompt="1"/>
          </p:nvPr>
        </p:nvSpPr>
        <p:spPr>
          <a:xfrm>
            <a:off x="106586" y="95492"/>
            <a:ext cx="7726020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500" b="1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en-US" altLang="ko-KR" smtClean="0"/>
              <a:t>01_</a:t>
            </a:r>
            <a:r>
              <a:rPr lang="ko-KR" altLang="en-US" smtClean="0"/>
              <a:t>타이틀을 입력하세요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21" name="자유형 20"/>
          <p:cNvSpPr/>
          <p:nvPr userDrawn="1"/>
        </p:nvSpPr>
        <p:spPr>
          <a:xfrm>
            <a:off x="0" y="0"/>
            <a:ext cx="207034" cy="207034"/>
          </a:xfrm>
          <a:custGeom>
            <a:avLst/>
            <a:gdLst>
              <a:gd name="connsiteX0" fmla="*/ 0 w 207034"/>
              <a:gd name="connsiteY0" fmla="*/ 0 h 207034"/>
              <a:gd name="connsiteX1" fmla="*/ 207034 w 207034"/>
              <a:gd name="connsiteY1" fmla="*/ 207034 h 20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034" h="207034">
                <a:moveTo>
                  <a:pt x="0" y="0"/>
                </a:moveTo>
                <a:lnTo>
                  <a:pt x="207034" y="207034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8189496" y="398817"/>
            <a:ext cx="1737024" cy="307777"/>
            <a:chOff x="8189496" y="398817"/>
            <a:chExt cx="1737024" cy="307777"/>
          </a:xfrm>
        </p:grpSpPr>
        <p:sp>
          <p:nvSpPr>
            <p:cNvPr id="22" name="직사각형 21"/>
            <p:cNvSpPr/>
            <p:nvPr/>
          </p:nvSpPr>
          <p:spPr>
            <a:xfrm>
              <a:off x="8189496" y="440634"/>
              <a:ext cx="1713329" cy="243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536395" y="426800"/>
              <a:ext cx="139012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1050" kern="0" dirty="0" err="1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ㅣ</a:t>
              </a:r>
              <a:r>
                <a:rPr lang="en-US" altLang="ko-KR" sz="1050" kern="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Big Data J</a:t>
              </a:r>
              <a:r>
                <a:rPr lang="en-US" altLang="ko-KR" sz="1050" kern="0" baseline="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unior    </a:t>
              </a:r>
              <a:endParaRPr lang="en-US" altLang="ko-KR" sz="1050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삼성긴고딕 Medium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198929" y="398817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400" b="1" kern="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BDJ</a:t>
              </a:r>
              <a:endParaRPr lang="en-US" altLang="ko-KR" sz="1050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tx2"/>
                </a:solidFill>
                <a:latin typeface="Arial" panose="020B0604020202020204" pitchFamily="34" charset="0"/>
                <a:ea typeface="삼성긴고딕 Medium" panose="020B060000010101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59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-1" y="0"/>
            <a:ext cx="9902826" cy="680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4809199" y="6665014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0" y="0"/>
            <a:ext cx="9902825" cy="684000"/>
            <a:chOff x="0" y="0"/>
            <a:chExt cx="9902825" cy="684000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0"/>
              <a:ext cx="9902825" cy="5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 rot="5400000">
              <a:off x="-315000" y="315000"/>
              <a:ext cx="684000" cy="5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제목 1"/>
          <p:cNvSpPr>
            <a:spLocks noGrp="1"/>
          </p:cNvSpPr>
          <p:nvPr>
            <p:ph type="title" hasCustomPrompt="1"/>
          </p:nvPr>
        </p:nvSpPr>
        <p:spPr>
          <a:xfrm>
            <a:off x="106586" y="95492"/>
            <a:ext cx="7726020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500" b="1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en-US" altLang="ko-KR" smtClean="0"/>
              <a:t>01_</a:t>
            </a:r>
            <a:r>
              <a:rPr lang="ko-KR" altLang="en-US" smtClean="0"/>
              <a:t>타이틀을 입력하세요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21" name="자유형 20"/>
          <p:cNvSpPr/>
          <p:nvPr userDrawn="1"/>
        </p:nvSpPr>
        <p:spPr>
          <a:xfrm>
            <a:off x="0" y="0"/>
            <a:ext cx="207034" cy="207034"/>
          </a:xfrm>
          <a:custGeom>
            <a:avLst/>
            <a:gdLst>
              <a:gd name="connsiteX0" fmla="*/ 0 w 207034"/>
              <a:gd name="connsiteY0" fmla="*/ 0 h 207034"/>
              <a:gd name="connsiteX1" fmla="*/ 207034 w 207034"/>
              <a:gd name="connsiteY1" fmla="*/ 207034 h 20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034" h="207034">
                <a:moveTo>
                  <a:pt x="0" y="0"/>
                </a:moveTo>
                <a:lnTo>
                  <a:pt x="207034" y="207034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8189496" y="398817"/>
            <a:ext cx="1737024" cy="307777"/>
            <a:chOff x="8189496" y="398817"/>
            <a:chExt cx="1737024" cy="307777"/>
          </a:xfrm>
        </p:grpSpPr>
        <p:sp>
          <p:nvSpPr>
            <p:cNvPr id="25" name="직사각형 24"/>
            <p:cNvSpPr/>
            <p:nvPr/>
          </p:nvSpPr>
          <p:spPr>
            <a:xfrm>
              <a:off x="8189496" y="440634"/>
              <a:ext cx="1713329" cy="243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536395" y="426800"/>
              <a:ext cx="139012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1050" kern="0" dirty="0" err="1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ㅣ</a:t>
              </a:r>
              <a:r>
                <a:rPr lang="en-US" altLang="ko-KR" sz="1050" kern="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Big </a:t>
              </a:r>
              <a:r>
                <a:rPr lang="en-US" altLang="ko-KR" sz="1050" kern="0" dirty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Data </a:t>
              </a:r>
              <a:r>
                <a:rPr lang="en-US" altLang="ko-KR" sz="1050" kern="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Junior    </a:t>
              </a:r>
              <a:endParaRPr lang="en-US" altLang="ko-KR" sz="1050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삼성긴고딕 Medium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198929" y="398817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400" b="1" kern="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BDJ</a:t>
              </a:r>
              <a:endParaRPr lang="en-US" altLang="ko-KR" sz="1050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tx2"/>
                </a:solidFill>
                <a:latin typeface="Arial" panose="020B0604020202020204" pitchFamily="34" charset="0"/>
                <a:ea typeface="삼성긴고딕 Medium" panose="020B060000010101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02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redu\Desktop\Untitled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06" y="675579"/>
            <a:ext cx="2836707" cy="18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-1" y="0"/>
            <a:ext cx="9902826" cy="680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4809199" y="6665014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0" y="0"/>
            <a:ext cx="9902825" cy="684000"/>
            <a:chOff x="0" y="0"/>
            <a:chExt cx="9902825" cy="684000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0"/>
              <a:ext cx="9902825" cy="5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 rot="5400000">
              <a:off x="-315000" y="315000"/>
              <a:ext cx="684000" cy="5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제목 1"/>
          <p:cNvSpPr>
            <a:spLocks noGrp="1"/>
          </p:cNvSpPr>
          <p:nvPr>
            <p:ph type="title" hasCustomPrompt="1"/>
          </p:nvPr>
        </p:nvSpPr>
        <p:spPr>
          <a:xfrm>
            <a:off x="106586" y="95492"/>
            <a:ext cx="7726020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500" b="1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en-US" altLang="ko-KR" smtClean="0"/>
              <a:t>01_</a:t>
            </a:r>
            <a:r>
              <a:rPr lang="ko-KR" altLang="en-US" smtClean="0"/>
              <a:t>타이틀을 입력하세요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21" name="자유형 20"/>
          <p:cNvSpPr/>
          <p:nvPr userDrawn="1"/>
        </p:nvSpPr>
        <p:spPr>
          <a:xfrm>
            <a:off x="0" y="0"/>
            <a:ext cx="207034" cy="207034"/>
          </a:xfrm>
          <a:custGeom>
            <a:avLst/>
            <a:gdLst>
              <a:gd name="connsiteX0" fmla="*/ 0 w 207034"/>
              <a:gd name="connsiteY0" fmla="*/ 0 h 207034"/>
              <a:gd name="connsiteX1" fmla="*/ 207034 w 207034"/>
              <a:gd name="connsiteY1" fmla="*/ 207034 h 20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034" h="207034">
                <a:moveTo>
                  <a:pt x="0" y="0"/>
                </a:moveTo>
                <a:lnTo>
                  <a:pt x="207034" y="207034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8189496" y="398817"/>
            <a:ext cx="1737024" cy="307777"/>
            <a:chOff x="8189496" y="398817"/>
            <a:chExt cx="1737024" cy="307777"/>
          </a:xfrm>
        </p:grpSpPr>
        <p:sp>
          <p:nvSpPr>
            <p:cNvPr id="17" name="직사각형 16"/>
            <p:cNvSpPr/>
            <p:nvPr/>
          </p:nvSpPr>
          <p:spPr>
            <a:xfrm>
              <a:off x="8189496" y="440634"/>
              <a:ext cx="1713329" cy="243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536395" y="426800"/>
              <a:ext cx="139012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1050" kern="0" dirty="0" err="1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ㅣ</a:t>
              </a:r>
              <a:r>
                <a:rPr lang="en-US" altLang="ko-KR" sz="1050" kern="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Big </a:t>
              </a:r>
              <a:r>
                <a:rPr lang="en-US" altLang="ko-KR" sz="1050" kern="0" dirty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Data </a:t>
              </a:r>
              <a:r>
                <a:rPr lang="en-US" altLang="ko-KR" sz="1050" kern="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Junior</a:t>
              </a:r>
              <a:r>
                <a:rPr lang="en-US" altLang="ko-KR" sz="1050" kern="0" baseline="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    </a:t>
              </a:r>
              <a:endParaRPr lang="en-US" altLang="ko-KR" sz="1050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삼성긴고딕 Medium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198929" y="398817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400" b="1" kern="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Arial" panose="020B0604020202020204" pitchFamily="34" charset="0"/>
                  <a:ea typeface="삼성긴고딕 Medium" panose="020B0600000101010101" pitchFamily="50" charset="-127"/>
                  <a:cs typeface="Arial" panose="020B0604020202020204" pitchFamily="34" charset="0"/>
                </a:rPr>
                <a:t>BDJ</a:t>
              </a:r>
              <a:endParaRPr lang="en-US" altLang="ko-KR" sz="1050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tx2"/>
                </a:solidFill>
                <a:latin typeface="Arial" panose="020B0604020202020204" pitchFamily="34" charset="0"/>
                <a:ea typeface="삼성긴고딕 Medium" panose="020B060000010101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81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21" y="274638"/>
            <a:ext cx="89139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1" y="1600201"/>
            <a:ext cx="89139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20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C2C19-10E2-4320-8ABB-8D84A3C7717E}" type="datetimeFigureOut">
              <a:rPr lang="ko-KR" altLang="en-US" smtClean="0"/>
              <a:t>2018-07-18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008" y="6356351"/>
            <a:ext cx="3136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163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41928-14D8-44F4-BAEA-D2A83F69B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8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3" r:id="rId2"/>
    <p:sldLayoutId id="2147483689" r:id="rId3"/>
    <p:sldLayoutId id="2147483692" r:id="rId4"/>
    <p:sldLayoutId id="2147483694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1227625" y="2590481"/>
            <a:ext cx="3179075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b="1" kern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빅데이터</a:t>
            </a:r>
            <a:endParaRPr lang="en-US" altLang="ko-KR" sz="6600" b="1" kern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schemeClr val="bg1"/>
              </a:solidFill>
              <a:latin typeface="삼성긴고딕 Medium" panose="020B0600000101010101" pitchFamily="50" charset="-127"/>
              <a:ea typeface="삼성긴고딕 Medium" panose="020B0600000101010101" pitchFamily="50" charset="-127"/>
            </a:endParaRPr>
          </a:p>
          <a:p>
            <a:pPr algn="ctr"/>
            <a:r>
              <a:rPr lang="ko-KR" altLang="en-US" sz="4800" kern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tx2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특성</a:t>
            </a:r>
            <a:r>
              <a:rPr lang="ko-KR" altLang="en-US" sz="4800" ker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tx2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화</a:t>
            </a:r>
            <a:r>
              <a:rPr lang="ko-KR" altLang="en-US" sz="4800" kern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tx2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 과정</a:t>
            </a:r>
            <a:endParaRPr kumimoji="0" lang="ko-KR" altLang="en-US" sz="3950" i="0" u="none" strike="noStrike" kern="0" cap="none" spc="0" normalizeH="0" baseline="0" noProof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schemeClr val="tx2"/>
              </a:solidFill>
              <a:effectLst/>
              <a:uLnTx/>
              <a:uFillTx/>
              <a:latin typeface="삼성긴고딕 Light" panose="020B0600000101010101" pitchFamily="50" charset="-127"/>
              <a:ea typeface="삼성긴고딕 Light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476" y="2233710"/>
            <a:ext cx="996422" cy="25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/>
          <p:cNvGrpSpPr/>
          <p:nvPr/>
        </p:nvGrpSpPr>
        <p:grpSpPr>
          <a:xfrm>
            <a:off x="5744316" y="3417089"/>
            <a:ext cx="3703880" cy="1982059"/>
            <a:chOff x="5744316" y="3247191"/>
            <a:chExt cx="3703880" cy="1982059"/>
          </a:xfrm>
        </p:grpSpPr>
        <p:grpSp>
          <p:nvGrpSpPr>
            <p:cNvPr id="20" name="그룹 19"/>
            <p:cNvGrpSpPr/>
            <p:nvPr/>
          </p:nvGrpSpPr>
          <p:grpSpPr>
            <a:xfrm>
              <a:off x="5744316" y="3247191"/>
              <a:ext cx="3703880" cy="1982059"/>
              <a:chOff x="5744316" y="3219559"/>
              <a:chExt cx="3703880" cy="1982059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5744316" y="3392806"/>
                <a:ext cx="3703880" cy="1808812"/>
                <a:chOff x="5744316" y="3392806"/>
                <a:chExt cx="3703880" cy="1808812"/>
              </a:xfrm>
            </p:grpSpPr>
            <p:sp>
              <p:nvSpPr>
                <p:cNvPr id="24" name="직사각형 23"/>
                <p:cNvSpPr/>
                <p:nvPr/>
              </p:nvSpPr>
              <p:spPr>
                <a:xfrm>
                  <a:off x="8023120" y="3392806"/>
                  <a:ext cx="1415772" cy="7571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>
                    <a:lnSpc>
                      <a:spcPct val="90000"/>
                    </a:lnSpc>
                  </a:pPr>
                  <a:r>
                    <a:rPr lang="en-US" altLang="ko-KR" sz="4800" b="1" kern="0" dirty="0" smtClean="0">
                      <a:ln>
                        <a:solidFill>
                          <a:srgbClr val="1C75ED">
                            <a:alpha val="0"/>
                          </a:srgbClr>
                        </a:solidFill>
                      </a:ln>
                      <a:solidFill>
                        <a:schemeClr val="accent1"/>
                      </a:solidFill>
                      <a:latin typeface="Arial" panose="020B0604020202020204" pitchFamily="34" charset="0"/>
                      <a:ea typeface="삼성긴고딕 Medium" panose="020B0600000101010101" pitchFamily="50" charset="-127"/>
                      <a:cs typeface="Arial" panose="020B0604020202020204" pitchFamily="34" charset="0"/>
                    </a:rPr>
                    <a:t>BDJ</a:t>
                  </a:r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5744316" y="4070539"/>
                  <a:ext cx="3703880" cy="11310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90000"/>
                    </a:lnSpc>
                  </a:pPr>
                  <a:r>
                    <a:rPr lang="en-US" altLang="ko-KR" sz="2400" b="1" kern="0" spc="300" dirty="0">
                      <a:ln>
                        <a:solidFill>
                          <a:srgbClr val="1C75ED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Arial" panose="020B0604020202020204" pitchFamily="34" charset="0"/>
                      <a:ea typeface="삼성긴고딕 Medium" panose="020B0600000101010101" pitchFamily="50" charset="-127"/>
                      <a:cs typeface="Arial" panose="020B0604020202020204" pitchFamily="34" charset="0"/>
                    </a:rPr>
                    <a:t>Big </a:t>
                  </a:r>
                </a:p>
                <a:p>
                  <a:pPr algn="r">
                    <a:lnSpc>
                      <a:spcPct val="90000"/>
                    </a:lnSpc>
                  </a:pPr>
                  <a:r>
                    <a:rPr lang="en-US" altLang="ko-KR" sz="2400" b="1" kern="0" spc="300" dirty="0">
                      <a:ln>
                        <a:solidFill>
                          <a:srgbClr val="1C75ED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Arial" panose="020B0604020202020204" pitchFamily="34" charset="0"/>
                      <a:ea typeface="삼성긴고딕 Medium" panose="020B0600000101010101" pitchFamily="50" charset="-127"/>
                      <a:cs typeface="Arial" panose="020B0604020202020204" pitchFamily="34" charset="0"/>
                    </a:rPr>
                    <a:t>Data </a:t>
                  </a:r>
                </a:p>
                <a:p>
                  <a:pPr algn="r">
                    <a:lnSpc>
                      <a:spcPct val="90000"/>
                    </a:lnSpc>
                  </a:pPr>
                  <a:r>
                    <a:rPr lang="en-US" altLang="ko-KR" sz="2400" b="1" kern="0" spc="300" dirty="0" smtClean="0">
                      <a:ln>
                        <a:solidFill>
                          <a:srgbClr val="1C75ED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Arial" panose="020B0604020202020204" pitchFamily="34" charset="0"/>
                      <a:ea typeface="삼성긴고딕 Medium" panose="020B0600000101010101" pitchFamily="50" charset="-127"/>
                      <a:cs typeface="Arial" panose="020B0604020202020204" pitchFamily="34" charset="0"/>
                    </a:rPr>
                    <a:t>Junior</a:t>
                  </a:r>
                  <a:endParaRPr lang="en-US" altLang="ko-KR" sz="2400" b="1" kern="0" spc="300" dirty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ea typeface="삼성긴고딕 Medium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직사각형 22"/>
              <p:cNvSpPr/>
              <p:nvPr/>
            </p:nvSpPr>
            <p:spPr>
              <a:xfrm>
                <a:off x="7420800" y="3219559"/>
                <a:ext cx="1950841" cy="284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fontAlgn="base"/>
                <a:r>
                  <a:rPr lang="ko-KR" altLang="en-US" sz="1250" kern="0" smtClean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Medium" panose="020B0600000101010101" pitchFamily="50" charset="-127"/>
                    <a:ea typeface="삼성긴고딕 Medium" panose="020B0600000101010101" pitchFamily="50" charset="-127"/>
                  </a:rPr>
                  <a:t>경기 빅데이터 교육</a:t>
                </a:r>
                <a:endParaRPr lang="en-US" altLang="ko-KR" sz="1250" ker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</p:grpSp>
        <p:sp>
          <p:nvSpPr>
            <p:cNvPr id="21" name="자유형 20"/>
            <p:cNvSpPr/>
            <p:nvPr/>
          </p:nvSpPr>
          <p:spPr>
            <a:xfrm>
              <a:off x="6918386" y="3369890"/>
              <a:ext cx="1069675" cy="0"/>
            </a:xfrm>
            <a:custGeom>
              <a:avLst/>
              <a:gdLst>
                <a:gd name="connsiteX0" fmla="*/ 1069675 w 1069675"/>
                <a:gd name="connsiteY0" fmla="*/ 0 h 0"/>
                <a:gd name="connsiteX1" fmla="*/ 0 w 10696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9675">
                  <a:moveTo>
                    <a:pt x="1069675" y="0"/>
                  </a:moveTo>
                  <a:lnTo>
                    <a:pt x="0" y="0"/>
                  </a:ln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0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325" b="16451"/>
          <a:stretch/>
        </p:blipFill>
        <p:spPr bwMode="auto">
          <a:xfrm>
            <a:off x="6032356" y="3144270"/>
            <a:ext cx="3872057" cy="371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 descr="C:\Users\credu\Desktop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41" t="19407" b="22184"/>
          <a:stretch/>
        </p:blipFill>
        <p:spPr bwMode="auto">
          <a:xfrm>
            <a:off x="0" y="3156444"/>
            <a:ext cx="2217363" cy="21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chemeClr val="tx2"/>
                </a:solidFill>
              </a:rPr>
              <a:t>06</a:t>
            </a:r>
            <a:r>
              <a:rPr lang="en-US" altLang="ko-KR" sz="2000" smtClean="0">
                <a:solidFill>
                  <a:schemeClr val="tx2"/>
                </a:solidFill>
              </a:rPr>
              <a:t>_</a:t>
            </a:r>
            <a:r>
              <a:rPr lang="en-US" altLang="ko-KR" smtClean="0">
                <a:solidFill>
                  <a:schemeClr val="tx2"/>
                </a:solidFill>
              </a:rPr>
              <a:t> </a:t>
            </a:r>
            <a:r>
              <a:rPr lang="ko-KR" altLang="en-US" smtClean="0"/>
              <a:t>과정 소개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3566" y="1052670"/>
            <a:ext cx="9433310" cy="3297769"/>
            <a:chOff x="343566" y="1052670"/>
            <a:chExt cx="9433310" cy="3297769"/>
          </a:xfrm>
        </p:grpSpPr>
        <p:sp>
          <p:nvSpPr>
            <p:cNvPr id="29" name="직사각형 28"/>
            <p:cNvSpPr/>
            <p:nvPr/>
          </p:nvSpPr>
          <p:spPr>
            <a:xfrm>
              <a:off x="577572" y="1395784"/>
              <a:ext cx="9199304" cy="29546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indent="-88900" latinLnBrk="0">
                <a:spcBef>
                  <a:spcPts val="18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ko-KR" altLang="en-US" sz="1400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 학생들이 </a:t>
              </a:r>
              <a:r>
                <a:rPr lang="ko-KR" altLang="en-US" sz="14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데이터 분석을 쉽게 받아들일 수 있도록 기초 </a:t>
              </a:r>
              <a:r>
                <a:rPr lang="ko-KR" altLang="en-US" sz="1400" kern="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통계이론을</a:t>
              </a:r>
              <a:r>
                <a:rPr lang="ko-KR" altLang="en-US" sz="14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 학습하고</a:t>
              </a:r>
              <a:r>
                <a:rPr lang="en-US" altLang="ko-KR" sz="14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, </a:t>
              </a:r>
              <a:r>
                <a:rPr lang="en-US" altLang="ko-KR" sz="1400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/>
              </a:r>
              <a:br>
                <a:rPr lang="en-US" altLang="ko-KR" sz="1400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</a:br>
              <a:r>
                <a:rPr lang="en-US" altLang="ko-KR" sz="1400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 </a:t>
              </a:r>
              <a:r>
                <a:rPr lang="ko-KR" altLang="en-US" sz="1400" kern="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생활속의</a:t>
              </a:r>
              <a:r>
                <a:rPr lang="ko-KR" altLang="en-US" sz="1400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 </a:t>
              </a:r>
              <a:r>
                <a:rPr lang="ko-KR" altLang="en-US" sz="14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통계 사례를 통해 쉽게 이해할 수 있도록 </a:t>
              </a:r>
              <a:r>
                <a:rPr lang="ko-KR" altLang="en-US" sz="1400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함</a:t>
              </a:r>
              <a:r>
                <a:rPr lang="en-US" altLang="ko-KR" sz="1400" kern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.</a:t>
              </a:r>
              <a:endPara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charset="-127"/>
                <a:ea typeface="삼성긴고딕 Regular" panose="020B0600000101010101" charset="-127"/>
              </a:endParaRPr>
            </a:p>
            <a:p>
              <a:pPr marL="88900" indent="-88900" latinLnBrk="0">
                <a:spcBef>
                  <a:spcPts val="18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ko-KR" altLang="en-US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Python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과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R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프로그래밍을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주로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예제를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활용해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설명하고 실습하도록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구성하여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</a:b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학생들이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처음 접하는 통계와 분석에 대해 쉽게 이해할 수 있도록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함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.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삼성긴고딕 Regular" panose="020B0600000101010101" charset="-127"/>
              </a:endParaRPr>
            </a:p>
            <a:p>
              <a:pPr marL="88900" indent="-88900" latinLnBrk="0">
                <a:spcBef>
                  <a:spcPts val="18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 분산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버전 관리 툴인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Git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을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사용해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프로젝트를 지원하는 </a:t>
              </a:r>
              <a:r>
                <a:rPr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웹호스팅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 서비스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GitHub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를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학습하여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</a:b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오픈소스를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활용한 프로젝트 관리를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실습함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.</a:t>
              </a:r>
            </a:p>
            <a:p>
              <a:pPr marL="88900" lvl="0" indent="-88900" latinLnBrk="0">
                <a:spcBef>
                  <a:spcPts val="18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 K-ICT 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실습환경에서 경기데이터드림과 공공데이터포털에서 제공하는 공공데이터를 활용하여 실습을 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진행함</a:t>
              </a:r>
              <a: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.</a:t>
              </a:r>
              <a:endParaRPr lang="ko-KR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charset="-127"/>
                <a:ea typeface="삼성긴고딕 Regular" panose="020B0600000101010101" charset="-127"/>
              </a:endParaRPr>
            </a:p>
            <a:p>
              <a:pPr marL="88900" lvl="0" indent="-88900" latinLnBrk="0">
                <a:spcBef>
                  <a:spcPts val="18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 학생들이 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빅데이터 분석을 기획하고 실습하는데 쉽게 접근할 수 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있는</a:t>
              </a:r>
              <a:r>
                <a:rPr lang="en-US" altLang="ko-KR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 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공공분야 </a:t>
              </a:r>
              <a: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/>
              </a:r>
              <a:b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</a:br>
              <a: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 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혹은 </a:t>
              </a:r>
              <a:r>
                <a:rPr lang="ko-KR" altLang="en-US" sz="1400" kern="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생활속의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 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데이터를 활용하여 실습할 수 있도록 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함</a:t>
              </a:r>
              <a: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charset="-127"/>
                  <a:ea typeface="삼성긴고딕 Regular" panose="020B0600000101010101" charset="-127"/>
                </a:rPr>
                <a:t>.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삼성긴고딕 Regular" panose="020B0600000101010101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343566" y="1052670"/>
              <a:ext cx="1310400" cy="264950"/>
              <a:chOff x="343566" y="3408912"/>
              <a:chExt cx="1310400" cy="264950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43566" y="3408912"/>
                <a:ext cx="266400" cy="264950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500" b="1" kern="0" smtClean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tx2"/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3</a:t>
                </a:r>
                <a:endParaRPr lang="ko-KR" altLang="en-US" sz="1500" b="1" ker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609966" y="3408912"/>
                <a:ext cx="1044000" cy="264950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500" kern="0" smtClean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삼성긴고딕 Medium" panose="020B0600000101010101" pitchFamily="50" charset="-127"/>
                    <a:ea typeface="삼성긴고딕 Medium" panose="020B0600000101010101" pitchFamily="50" charset="-127"/>
                  </a:rPr>
                  <a:t>학습 강점</a:t>
                </a:r>
                <a:endParaRPr lang="ko-KR" altLang="en-US" sz="1500" ker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343566" y="4536981"/>
            <a:ext cx="9433310" cy="1700409"/>
            <a:chOff x="343566" y="1052670"/>
            <a:chExt cx="9433310" cy="1700409"/>
          </a:xfrm>
        </p:grpSpPr>
        <p:sp>
          <p:nvSpPr>
            <p:cNvPr id="39" name="직사각형 38"/>
            <p:cNvSpPr/>
            <p:nvPr/>
          </p:nvSpPr>
          <p:spPr>
            <a:xfrm>
              <a:off x="577572" y="1395784"/>
              <a:ext cx="9199304" cy="1357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indent="-88900" latinLnBrk="0">
                <a:lnSpc>
                  <a:spcPct val="120000"/>
                </a:lnSpc>
                <a:spcBef>
                  <a:spcPts val="18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 빅데이터가 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무엇인지부터 이해하고</a:t>
              </a:r>
              <a:r>
                <a:rPr lang="en-US" altLang="ko-KR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, 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기초 </a:t>
              </a:r>
              <a:r>
                <a:rPr lang="ko-KR" altLang="en-US" sz="1400" kern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통계이론을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 학습하여 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통계에 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대한 개념을 익히고</a:t>
              </a:r>
              <a: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,</a:t>
              </a:r>
              <a:b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</a:br>
              <a: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 Python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과 </a:t>
              </a:r>
              <a:r>
                <a:rPr lang="en-US" altLang="ko-KR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R 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프로그래밍을 통해 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생활 속의 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통계를 활용하여 빅데이터 분석과 시각화를 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학습함</a:t>
              </a:r>
              <a: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.</a:t>
              </a:r>
              <a:endParaRPr lang="ko-KR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ea typeface="삼성긴고딕 Regular" panose="020B0600000101010101" charset="-127"/>
              </a:endParaRPr>
            </a:p>
            <a:p>
              <a:pPr marL="88900" indent="-88900" latinLnBrk="0">
                <a:lnSpc>
                  <a:spcPct val="120000"/>
                </a:lnSpc>
                <a:spcBef>
                  <a:spcPts val="18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 실제 </a:t>
              </a:r>
              <a:r>
                <a:rPr lang="ko-KR" altLang="en-US" sz="1400" kern="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생활속의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 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데이터를 통계기반으로 분석 및 예측하고</a:t>
              </a:r>
              <a:r>
                <a:rPr lang="en-US" altLang="ko-KR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, </a:t>
              </a:r>
              <a: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/>
              </a:r>
              <a:b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</a:br>
              <a: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 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가설에 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대한 보고서</a:t>
              </a:r>
              <a:r>
                <a:rPr lang="en-US" altLang="ko-KR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(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시나리오</a:t>
              </a:r>
              <a:r>
                <a:rPr lang="en-US" altLang="ko-KR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) </a:t>
              </a:r>
              <a:r>
                <a:rPr lang="ko-KR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작성을 </a:t>
              </a:r>
              <a:r>
                <a:rPr lang="ko-KR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실습함</a:t>
              </a:r>
              <a:r>
                <a:rPr lang="en-US" altLang="ko-KR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삼성긴고딕 Regular" panose="020B0600000101010101" charset="-127"/>
                </a:rPr>
                <a:t>.</a:t>
              </a:r>
              <a:endParaRPr lang="ko-KR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ea typeface="삼성긴고딕 Regular" panose="020B0600000101010101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343566" y="1052670"/>
              <a:ext cx="1310400" cy="264950"/>
              <a:chOff x="343566" y="3408912"/>
              <a:chExt cx="1310400" cy="26495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343566" y="3408912"/>
                <a:ext cx="266400" cy="264950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500" b="1" kern="0" dirty="0" smtClean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tx2"/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4</a:t>
                </a:r>
                <a:endPara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609966" y="3408912"/>
                <a:ext cx="1044000" cy="264950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500" kern="0" smtClean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삼성긴고딕 Medium" panose="020B0600000101010101" pitchFamily="50" charset="-127"/>
                    <a:ea typeface="삼성긴고딕 Medium" panose="020B0600000101010101" pitchFamily="50" charset="-127"/>
                  </a:rPr>
                  <a:t>학습 목표</a:t>
                </a:r>
                <a:endParaRPr lang="ko-KR" altLang="en-US" sz="1500" ker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</p:grpSp>
      </p:grpSp>
      <p:pic>
        <p:nvPicPr>
          <p:cNvPr id="20" name="Picture 4" descr="C:\Users\credu\Desktop\2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15"/>
          <a:stretch/>
        </p:blipFill>
        <p:spPr bwMode="auto">
          <a:xfrm>
            <a:off x="8759498" y="1185145"/>
            <a:ext cx="1144915" cy="20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40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chemeClr val="tx2"/>
                </a:solidFill>
              </a:rPr>
              <a:t>07</a:t>
            </a:r>
            <a:r>
              <a:rPr lang="en-US" altLang="ko-KR" sz="2000" smtClean="0">
                <a:solidFill>
                  <a:schemeClr val="tx2"/>
                </a:solidFill>
              </a:rPr>
              <a:t>_</a:t>
            </a:r>
            <a:r>
              <a:rPr lang="en-US" altLang="ko-KR" smtClean="0">
                <a:solidFill>
                  <a:schemeClr val="tx2"/>
                </a:solidFill>
              </a:rPr>
              <a:t> </a:t>
            </a:r>
            <a:r>
              <a:rPr lang="ko-KR" altLang="en-US" smtClean="0"/>
              <a:t>과정 이수 체계도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042" y="839878"/>
            <a:ext cx="9611834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ko-KR" altLang="en-US" sz="1600" b="1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ㅣ</a:t>
            </a:r>
            <a:r>
              <a:rPr lang="ko-KR" altLang="en-US" sz="1600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본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과정은 실제 생활 속의 빅데이터를 통계기반으로 분석하고</a:t>
            </a: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 </a:t>
            </a:r>
            <a:b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</a:b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  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창의적인 문제 해결 방법으로 </a:t>
            </a:r>
            <a:r>
              <a: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빅데이터 기술을 습득할 수 있도록 구성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되었습니다</a:t>
            </a: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050601"/>
              </p:ext>
            </p:extLst>
          </p:nvPr>
        </p:nvGraphicFramePr>
        <p:xfrm>
          <a:off x="852730" y="2636880"/>
          <a:ext cx="8208960" cy="1626250"/>
        </p:xfrm>
        <a:graphic>
          <a:graphicData uri="http://schemas.openxmlformats.org/drawingml/2006/table">
            <a:tbl>
              <a:tblPr firstRow="1" bandRow="1"/>
              <a:tblGrid>
                <a:gridCol w="8208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208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08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089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8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208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2089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2089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2089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2089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004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1D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2D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3D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4D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5D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6D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7D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8D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9D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10D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5805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D26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D26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D26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D26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D26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D26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D26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D26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D26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D26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314968" y="4677955"/>
            <a:ext cx="1246832" cy="936000"/>
            <a:chOff x="1098303" y="5226424"/>
            <a:chExt cx="1246832" cy="936000"/>
          </a:xfrm>
        </p:grpSpPr>
        <p:sp>
          <p:nvSpPr>
            <p:cNvPr id="7" name="타원 6"/>
            <p:cNvSpPr/>
            <p:nvPr/>
          </p:nvSpPr>
          <p:spPr>
            <a:xfrm>
              <a:off x="1244978" y="5226424"/>
              <a:ext cx="936000" cy="936000"/>
            </a:xfrm>
            <a:prstGeom prst="ellipse">
              <a:avLst/>
            </a:prstGeom>
            <a:noFill/>
            <a:ln w="3175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98303" y="5572730"/>
              <a:ext cx="12468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latinLnBrk="0"/>
              <a:r>
                <a:rPr lang="ko-KR" altLang="en-US" sz="1200" b="1" kern="0" spc="-150" dirty="0" err="1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rgbClr val="FFC000">
                      <a:lumMod val="75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통계이론</a:t>
              </a:r>
              <a:endParaRPr lang="en-US" altLang="ko-KR" sz="1200" b="1" kern="0" spc="-15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rgbClr val="FFC000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왼쪽 중괄호 9"/>
          <p:cNvSpPr/>
          <p:nvPr/>
        </p:nvSpPr>
        <p:spPr>
          <a:xfrm rot="16200000">
            <a:off x="4444694" y="2015481"/>
            <a:ext cx="216000" cy="4843000"/>
          </a:xfrm>
          <a:prstGeom prst="leftBrace">
            <a:avLst>
              <a:gd name="adj1" fmla="val 63447"/>
              <a:gd name="adj2" fmla="val 49358"/>
            </a:avLst>
          </a:prstGeom>
          <a:noFill/>
          <a:ln w="12700" cap="flat" cmpd="sng" algn="ctr">
            <a:solidFill>
              <a:srgbClr val="ED53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-15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093924" y="4689160"/>
            <a:ext cx="936000" cy="936000"/>
            <a:chOff x="111005" y="5226424"/>
            <a:chExt cx="936000" cy="936000"/>
          </a:xfrm>
        </p:grpSpPr>
        <p:sp>
          <p:nvSpPr>
            <p:cNvPr id="12" name="타원 11"/>
            <p:cNvSpPr/>
            <p:nvPr/>
          </p:nvSpPr>
          <p:spPr>
            <a:xfrm>
              <a:off x="111005" y="5226424"/>
              <a:ext cx="936000" cy="936000"/>
            </a:xfrm>
            <a:prstGeom prst="ellipse">
              <a:avLst/>
            </a:prstGeom>
            <a:noFill/>
            <a:ln w="31750" cap="flat" cmpd="sng" algn="ctr">
              <a:solidFill>
                <a:srgbClr val="ED532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55250" y="5408223"/>
              <a:ext cx="85458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latinLnBrk="0"/>
              <a:r>
                <a:rPr lang="ko-KR" altLang="en-US" sz="1200" b="1" kern="0" spc="-150" dirty="0" err="1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rgbClr val="ED532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</a:t>
              </a:r>
              <a:endParaRPr lang="ko-KR" altLang="en-US" sz="1200" b="1" kern="0" spc="-15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rgbClr val="ED53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latinLnBrk="0"/>
              <a:r>
                <a:rPr lang="ko-KR" altLang="en-US" sz="1200" b="1" kern="0" spc="-15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rgbClr val="ED532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  <a:endParaRPr lang="en-US" altLang="ko-KR" sz="1200" b="1" kern="0" spc="-15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rgbClr val="ED53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latinLnBrk="0"/>
              <a:r>
                <a:rPr lang="en-US" altLang="ko-KR" sz="1200" b="1" kern="0" spc="-15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rgbClr val="ED532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(R, Python)</a:t>
              </a:r>
              <a:r>
                <a:rPr lang="ko-KR" altLang="en-US" sz="1200" b="1" kern="0" spc="-150" dirty="0" smtClea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rgbClr val="ED532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 spc="-15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rgbClr val="ED53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47636" y="2276840"/>
            <a:ext cx="8201738" cy="252000"/>
            <a:chOff x="322729" y="1844790"/>
            <a:chExt cx="9224683" cy="252000"/>
          </a:xfrm>
        </p:grpSpPr>
        <p:sp>
          <p:nvSpPr>
            <p:cNvPr id="15" name="자유형 14"/>
            <p:cNvSpPr/>
            <p:nvPr/>
          </p:nvSpPr>
          <p:spPr>
            <a:xfrm>
              <a:off x="322729" y="1970790"/>
              <a:ext cx="9224683" cy="0"/>
            </a:xfrm>
            <a:custGeom>
              <a:avLst/>
              <a:gdLst>
                <a:gd name="connsiteX0" fmla="*/ 0 w 9224683"/>
                <a:gd name="connsiteY0" fmla="*/ 0 h 0"/>
                <a:gd name="connsiteX1" fmla="*/ 9224683 w 922468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24683">
                  <a:moveTo>
                    <a:pt x="0" y="0"/>
                  </a:moveTo>
                  <a:lnTo>
                    <a:pt x="9224683" y="0"/>
                  </a:lnTo>
                </a:path>
              </a:pathLst>
            </a:custGeom>
            <a:noFill/>
            <a:ln w="25400" cap="flat" cmpd="sng" algn="ctr">
              <a:solidFill>
                <a:srgbClr val="1D2631"/>
              </a:solidFill>
              <a:prstDash val="solid"/>
              <a:headEnd type="triangle" w="lg" len="med"/>
              <a:tailEnd type="triangl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-1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421519" y="1844790"/>
              <a:ext cx="1044000" cy="252000"/>
            </a:xfrm>
            <a:prstGeom prst="roundRect">
              <a:avLst>
                <a:gd name="adj" fmla="val 50000"/>
              </a:avLst>
            </a:prstGeom>
            <a:solidFill>
              <a:srgbClr val="1D263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-150" normalizeH="0" baseline="0" noProof="0" smtClean="0">
                  <a:ln>
                    <a:solidFill>
                      <a:srgbClr val="1D263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10D</a:t>
              </a:r>
              <a:endParaRPr kumimoji="0" lang="ko-KR" altLang="en-US" sz="1400" b="1" i="0" u="none" strike="noStrike" kern="0" cap="none" spc="-150" normalizeH="0" baseline="0" noProof="0" smtClean="0">
                <a:ln>
                  <a:solidFill>
                    <a:srgbClr val="1D2631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자유형 17"/>
          <p:cNvSpPr/>
          <p:nvPr/>
        </p:nvSpPr>
        <p:spPr>
          <a:xfrm>
            <a:off x="2556987" y="3929045"/>
            <a:ext cx="358967" cy="0"/>
          </a:xfrm>
          <a:custGeom>
            <a:avLst/>
            <a:gdLst>
              <a:gd name="connsiteX0" fmla="*/ 0 w 543464"/>
              <a:gd name="connsiteY0" fmla="*/ 0 h 0"/>
              <a:gd name="connsiteX1" fmla="*/ 543464 w 54346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3464">
                <a:moveTo>
                  <a:pt x="0" y="0"/>
                </a:moveTo>
                <a:lnTo>
                  <a:pt x="543464" y="0"/>
                </a:lnTo>
              </a:path>
            </a:pathLst>
          </a:cu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-150" normalizeH="0" baseline="0" noProof="0" smtClean="0">
              <a:ln>
                <a:noFill/>
              </a:ln>
              <a:solidFill>
                <a:srgbClr val="1D26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21"/>
          <p:cNvSpPr/>
          <p:nvPr/>
        </p:nvSpPr>
        <p:spPr>
          <a:xfrm>
            <a:off x="7442474" y="3078907"/>
            <a:ext cx="1606900" cy="1034043"/>
          </a:xfrm>
          <a:prstGeom prst="roundRect">
            <a:avLst>
              <a:gd name="adj" fmla="val 3152"/>
            </a:avLst>
          </a:prstGeom>
          <a:solidFill>
            <a:srgbClr val="1D2631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-150" normalizeH="0" baseline="0" noProof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38454" y="3494041"/>
            <a:ext cx="1796040" cy="150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 err="1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kumimoji="0" lang="ko-KR" altLang="en-US" sz="1100" b="1" i="0" u="none" strike="noStrike" kern="0" cap="none" spc="-150" normalizeH="0" baseline="0" noProof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종합 실습</a:t>
            </a:r>
          </a:p>
        </p:txBody>
      </p:sp>
      <p:sp>
        <p:nvSpPr>
          <p:cNvPr id="21" name="직사각형 21"/>
          <p:cNvSpPr/>
          <p:nvPr/>
        </p:nvSpPr>
        <p:spPr>
          <a:xfrm>
            <a:off x="866144" y="3078907"/>
            <a:ext cx="799670" cy="1034043"/>
          </a:xfrm>
          <a:prstGeom prst="roundRect">
            <a:avLst>
              <a:gd name="adj" fmla="val 5780"/>
            </a:avLst>
          </a:prstGeom>
          <a:solidFill>
            <a:srgbClr val="F89B2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-150" normalizeH="0" baseline="0" noProof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09594" y="3078907"/>
            <a:ext cx="391047" cy="1034043"/>
          </a:xfrm>
          <a:prstGeom prst="roundRect">
            <a:avLst>
              <a:gd name="adj" fmla="val 5780"/>
            </a:avLst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-150" normalizeH="0" baseline="0" noProof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1"/>
          <p:cNvSpPr/>
          <p:nvPr/>
        </p:nvSpPr>
        <p:spPr>
          <a:xfrm>
            <a:off x="7013624" y="3078907"/>
            <a:ext cx="392630" cy="1034043"/>
          </a:xfrm>
          <a:prstGeom prst="roundRect">
            <a:avLst>
              <a:gd name="adj" fmla="val 5780"/>
            </a:avLst>
          </a:prstGeom>
          <a:solidFill>
            <a:srgbClr val="ED5323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-150" normalizeH="0" baseline="0" noProof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48033" y="3511173"/>
            <a:ext cx="2215401" cy="150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 err="1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rgbClr val="1D26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kumimoji="0" lang="ko-KR" altLang="en-US" sz="1100" b="1" i="0" u="none" strike="noStrike" kern="0" cap="none" spc="-150" normalizeH="0" baseline="0" noProof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rgbClr val="1D26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013623" y="3296756"/>
            <a:ext cx="39263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66144" y="3397010"/>
            <a:ext cx="799670" cy="263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 err="1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rgbClr val="1D26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kumimoji="0" lang="ko-KR" altLang="en-US" sz="1100" b="1" i="0" u="none" strike="noStrike" kern="0" cap="none" spc="-150" normalizeH="0" baseline="0" noProof="0" dirty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srgbClr val="1D26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rgbClr val="1D26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694126" y="3176820"/>
            <a:ext cx="383388" cy="79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300" normalizeH="0" baseline="0" noProof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rgbClr val="1D26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300" normalizeH="0" baseline="0" noProof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rgbClr val="1D26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  <p:sp>
        <p:nvSpPr>
          <p:cNvPr id="28" name="직사각형 21"/>
          <p:cNvSpPr/>
          <p:nvPr/>
        </p:nvSpPr>
        <p:spPr>
          <a:xfrm>
            <a:off x="2131194" y="3078907"/>
            <a:ext cx="4843000" cy="1034043"/>
          </a:xfrm>
          <a:prstGeom prst="roundRect">
            <a:avLst>
              <a:gd name="adj" fmla="val 2996"/>
            </a:avLst>
          </a:prstGeom>
          <a:solidFill>
            <a:srgbClr val="F89B22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-150" normalizeH="0" baseline="0" noProof="0" dirty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1"/>
          <p:cNvSpPr/>
          <p:nvPr/>
        </p:nvSpPr>
        <p:spPr>
          <a:xfrm>
            <a:off x="2114025" y="3068950"/>
            <a:ext cx="467559" cy="784782"/>
          </a:xfrm>
          <a:prstGeom prst="roundRect">
            <a:avLst>
              <a:gd name="adj" fmla="val 12418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-150" normalizeH="0" baseline="0" noProof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16164" y="3176820"/>
            <a:ext cx="465420" cy="62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-150" normalizeH="0" baseline="0" noProof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kumimoji="0" lang="en-US" altLang="ko-KR" sz="1050" b="1" i="0" u="none" strike="noStrike" kern="0" cap="none" spc="-150" normalizeH="0" baseline="0" noProof="0" dirty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-150" normalizeH="0" baseline="0" noProof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kumimoji="0" lang="en-US" altLang="ko-KR" sz="1050" b="1" i="0" u="none" strike="noStrike" kern="0" cap="none" spc="-150" normalizeH="0" baseline="0" noProof="0" dirty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-150" normalizeH="0" baseline="0" noProof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074089" y="3403891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spcBef>
                <a:spcPts val="600"/>
              </a:spcBef>
              <a:defRPr/>
            </a:pPr>
            <a:r>
              <a:rPr lang="ko-KR" altLang="en-US" sz="1200" b="1" kern="0" spc="-150" dirty="0" err="1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ko-KR" altLang="en-US" sz="1200" b="1" kern="0" spc="-15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</a:p>
        </p:txBody>
      </p:sp>
      <p:sp>
        <p:nvSpPr>
          <p:cNvPr id="33" name="왼쪽 중괄호 32"/>
          <p:cNvSpPr/>
          <p:nvPr/>
        </p:nvSpPr>
        <p:spPr>
          <a:xfrm rot="16200000">
            <a:off x="1803809" y="4234764"/>
            <a:ext cx="216000" cy="404431"/>
          </a:xfrm>
          <a:prstGeom prst="leftBrace">
            <a:avLst>
              <a:gd name="adj1" fmla="val 63447"/>
              <a:gd name="adj2" fmla="val 49358"/>
            </a:avLst>
          </a:prstGeom>
          <a:noFill/>
          <a:ln w="127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501683" y="4328978"/>
            <a:ext cx="1547691" cy="1347240"/>
            <a:chOff x="6857683" y="4715989"/>
            <a:chExt cx="1547691" cy="1347240"/>
          </a:xfrm>
        </p:grpSpPr>
        <p:sp>
          <p:nvSpPr>
            <p:cNvPr id="35" name="왼쪽 중괄호 34"/>
            <p:cNvSpPr/>
            <p:nvPr/>
          </p:nvSpPr>
          <p:spPr>
            <a:xfrm rot="16200000">
              <a:off x="7531976" y="4041696"/>
              <a:ext cx="199105" cy="1547691"/>
            </a:xfrm>
            <a:prstGeom prst="leftBrace">
              <a:avLst>
                <a:gd name="adj1" fmla="val 63447"/>
                <a:gd name="adj2" fmla="val 49358"/>
              </a:avLst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996872" y="5127229"/>
              <a:ext cx="1246832" cy="936000"/>
              <a:chOff x="1438756" y="5226424"/>
              <a:chExt cx="1246832" cy="93600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1558480" y="5226424"/>
                <a:ext cx="936000" cy="936000"/>
              </a:xfrm>
              <a:prstGeom prst="ellipse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438756" y="5551699"/>
                <a:ext cx="124683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ko-KR" altLang="en-US" sz="1400" kern="0" dirty="0" smtClean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삼성긴고딕 Medium" panose="020B0600000101010101" pitchFamily="50" charset="-127"/>
                    <a:ea typeface="삼성긴고딕 Medium" panose="020B0600000101010101" pitchFamily="50" charset="-127"/>
                  </a:rPr>
                  <a:t>종합 </a:t>
                </a:r>
                <a:r>
                  <a:rPr lang="ko-KR" altLang="en-US" sz="1400" kern="0" dirty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삼성긴고딕 Medium" panose="020B0600000101010101" pitchFamily="50" charset="-127"/>
                    <a:ea typeface="삼성긴고딕 Medium" panose="020B0600000101010101" pitchFamily="50" charset="-127"/>
                  </a:rPr>
                  <a:t>실습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843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08</a:t>
            </a:r>
            <a:r>
              <a:rPr lang="en-US" altLang="ko-KR" sz="2000" dirty="0" smtClean="0">
                <a:solidFill>
                  <a:schemeClr val="tx2"/>
                </a:solidFill>
              </a:rPr>
              <a:t>_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상세 커리큘럼</a:t>
            </a:r>
            <a:r>
              <a:rPr lang="en-US" altLang="ko-KR" dirty="0"/>
              <a:t>(</a:t>
            </a:r>
            <a:r>
              <a:rPr lang="en-US" altLang="ko-KR" dirty="0" smtClean="0"/>
              <a:t>1/4)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165042" y="839878"/>
            <a:ext cx="9323794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ko-KR" altLang="en-US" sz="1600" b="1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ㅣ</a:t>
            </a:r>
            <a:r>
              <a:rPr lang="ko-KR" altLang="en-US" sz="1600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빅데이터의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</a:t>
            </a:r>
            <a:r>
              <a: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기본 </a:t>
            </a:r>
            <a:r>
              <a:rPr lang="ko-KR" altLang="en-US" sz="16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개념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과 </a:t>
            </a:r>
            <a:r>
              <a:rPr lang="ko-KR" altLang="en-US" sz="1600" b="1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분석기획</a:t>
            </a:r>
            <a:r>
              <a:rPr lang="ko-KR" altLang="en-US" sz="1600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에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대해 학습하고</a:t>
            </a: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 </a:t>
            </a:r>
            <a: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/>
            </a:r>
            <a:b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</a:br>
            <a: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   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생활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속의 예시를 통해 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통계를 이해합니다</a:t>
            </a:r>
            <a: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.</a:t>
            </a:r>
            <a:endParaRPr lang="en-US" altLang="ko-KR" sz="16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553658"/>
              </p:ext>
            </p:extLst>
          </p:nvPr>
        </p:nvGraphicFramePr>
        <p:xfrm>
          <a:off x="342000" y="1700761"/>
          <a:ext cx="9212015" cy="4670306"/>
        </p:xfrm>
        <a:graphic>
          <a:graphicData uri="http://schemas.openxmlformats.org/drawingml/2006/table">
            <a:tbl>
              <a:tblPr/>
              <a:tblGrid>
                <a:gridCol w="7927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06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0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85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823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21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역량구분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단원명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주제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상세내용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교육시간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64030"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</a:pPr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 </a:t>
                      </a:r>
                      <a:endParaRPr lang="en-US" altLang="ko-KR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algn="ctr" fontAlgn="ctr">
                        <a:spcBef>
                          <a:spcPts val="600"/>
                        </a:spcBef>
                      </a:pPr>
                      <a:r>
                        <a:rPr lang="ko-KR" altLang="en-US" sz="1300" b="1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분석역량</a:t>
                      </a: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 이해</a:t>
                      </a: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차 산업혁명과 빅데이터 기술과 분석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정보 양의 증가에 대한 배경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정보 기술의 발전 방향에 대한 배경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 기술과 분석 개요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 트렌드 및 시장 전망</a:t>
                      </a: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sz="1100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48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 분석 기획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방법론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 분석 기획 및 분석 수행 절차 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산업분야에서 빅데이터 분석을 활용하는 사례 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생활속에서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빅데이터 분석을 활용하는 사례</a:t>
                      </a: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953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통계의 이해</a:t>
                      </a: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기본적으로 알아야할 통계학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쉽게 배우는 빅데이터 분석에 적용되는 </a:t>
                      </a: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통계이론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13827">
                <a:tc vMerge="1"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</a:pP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실습 </a:t>
                      </a:r>
                      <a:r>
                        <a:rPr lang="ko-KR" altLang="en-US" sz="1300" b="1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환경구축</a:t>
                      </a: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K-ICT </a:t>
                      </a: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실습환경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이해 및 실습 인프라 구축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K-ICT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접속을 통한 실습 인프라 접속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실습인프라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활용을 위한 기초 기술</a:t>
                      </a: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6309571"/>
                  </a:ext>
                </a:extLst>
              </a:tr>
            </a:tbl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2720096" y="2524165"/>
            <a:ext cx="1440000" cy="2520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5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빅데이터론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720096" y="3782935"/>
            <a:ext cx="1440000" cy="2520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5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빅데이터 분석 기획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720096" y="4653170"/>
            <a:ext cx="1440000" cy="252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기초통계이론</a:t>
            </a:r>
            <a:endParaRPr lang="ko-KR" altLang="en-US" sz="1250" b="1" kern="0" dirty="0">
              <a:ln>
                <a:solidFill>
                  <a:srgbClr val="1C75ED">
                    <a:alpha val="0"/>
                  </a:srgbClr>
                </a:solidFill>
              </a:ln>
              <a:solidFill>
                <a:schemeClr val="bg1"/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20096" y="5661310"/>
            <a:ext cx="1440000" cy="2520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5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K-ICT</a:t>
            </a:r>
          </a:p>
        </p:txBody>
      </p:sp>
    </p:spTree>
    <p:extLst>
      <p:ext uri="{BB962C8B-B14F-4D97-AF65-F5344CB8AC3E}">
        <p14:creationId xmlns:p14="http://schemas.microsoft.com/office/powerpoint/2010/main" val="221492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08</a:t>
            </a:r>
            <a:r>
              <a:rPr lang="en-US" altLang="ko-KR" sz="2000" dirty="0" smtClean="0">
                <a:solidFill>
                  <a:schemeClr val="tx2"/>
                </a:solidFill>
              </a:rPr>
              <a:t>_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상세 커리큘럼</a:t>
            </a:r>
            <a:r>
              <a:rPr lang="en-US" altLang="ko-KR" dirty="0" smtClean="0"/>
              <a:t>(2/4)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165042" y="839878"/>
            <a:ext cx="9323794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ko-KR" altLang="en-US" sz="1600" b="1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ㅣ</a:t>
            </a:r>
            <a:r>
              <a:rPr lang="ko-KR" altLang="en-US" sz="1600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빅데이터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분석을 위환 </a:t>
            </a:r>
            <a:r>
              <a: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실습환경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을 </a:t>
            </a:r>
            <a:r>
              <a: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구축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하고</a:t>
            </a: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 </a:t>
            </a:r>
            <a: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/>
            </a:r>
            <a:b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</a:br>
            <a: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   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데이터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분석 프로그램인 </a:t>
            </a:r>
            <a:r>
              <a:rPr lang="en-US" altLang="ko-KR" sz="16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Python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을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활용한 빅데이터 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분석방법을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학습합니다</a:t>
            </a: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.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971468"/>
              </p:ext>
            </p:extLst>
          </p:nvPr>
        </p:nvGraphicFramePr>
        <p:xfrm>
          <a:off x="342900" y="1700761"/>
          <a:ext cx="9212015" cy="4733992"/>
        </p:xfrm>
        <a:graphic>
          <a:graphicData uri="http://schemas.openxmlformats.org/drawingml/2006/table">
            <a:tbl>
              <a:tblPr/>
              <a:tblGrid>
                <a:gridCol w="7927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06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0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85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823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22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역량구분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단원명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주제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상세내용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교육시간</a:t>
                      </a:r>
                      <a:endParaRPr lang="ko-KR" altLang="en-US" sz="1300" b="1" ker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0512"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</a:pPr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 </a:t>
                      </a:r>
                      <a:endParaRPr lang="en-US" altLang="ko-KR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algn="ctr" fontAlgn="ctr">
                        <a:spcBef>
                          <a:spcPts val="600"/>
                        </a:spcBef>
                      </a:pPr>
                      <a:r>
                        <a:rPr lang="ko-KR" altLang="en-US" sz="1300" b="1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분석역량</a:t>
                      </a: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 분석</a:t>
                      </a: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데이터 타입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연산자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제어문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함수와 </a:t>
                      </a: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메소드의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실습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datetime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모듈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리스트형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데이터 생성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첨자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인덱스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를 사용해서 요소에 접근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요소의 변경과 추가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try ~ except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를 사용한 에러 처리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파일 읽고 쓰기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복수행을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읽고 쓰기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파이썬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graphic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실습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새로운 </a:t>
                      </a:r>
                      <a:r>
                        <a:rPr lang="ko-KR" altLang="en-US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데이터형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만들기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상속과 객체 지향 프로그래밍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웹앱만들기</a:t>
                      </a:r>
                      <a:endParaRPr lang="ko-KR" altLang="en-US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57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데이터베이스 구축하기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데이터베이스 다루기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데이터 수집과 시각화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파이썬을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통한 </a:t>
                      </a: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웹데이터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수집 및 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DBMS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에 저장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페이스북 데이터 </a:t>
                      </a: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긁어오기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(requests,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lxml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데이터 다듬기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포맷 통일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빈값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채우기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예제 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빅쿼리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데이터를 활용한 데이터 시각화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DBMS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설계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DBMS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정규화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(Normalization)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Amateras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ERD </a:t>
                      </a:r>
                      <a:r>
                        <a:rPr lang="ko-KR" altLang="en-US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파일생성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모델링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논리적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물리적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실습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b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</a:b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테이블 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개 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JOIN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Import, TABLE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구조 생성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SQL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생성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Code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MyBATIS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에서 사용될 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SQL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의 생성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기본참조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SQL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Local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저장소의 설정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Maven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설정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Spring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환경설정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파이썬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시각화 라이브러리 소개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43306913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2720096" y="2636890"/>
            <a:ext cx="1440000" cy="50407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50" b="1" kern="0" dirty="0" err="1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파이썬</a:t>
            </a:r>
            <a:r>
              <a:rPr lang="ko-KR" altLang="en-US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설치와 </a:t>
            </a:r>
            <a:r>
              <a:rPr lang="en-US" altLang="ko-KR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/>
            </a:r>
            <a:br>
              <a:rPr lang="en-US" altLang="ko-KR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</a:br>
            <a:r>
              <a:rPr lang="ko-KR" altLang="en-US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환경설정</a:t>
            </a:r>
            <a:endParaRPr lang="ko-KR" altLang="en-US" sz="1250" b="1" kern="0" dirty="0">
              <a:ln>
                <a:solidFill>
                  <a:srgbClr val="1C75ED">
                    <a:alpha val="0"/>
                  </a:srgbClr>
                </a:solidFill>
              </a:ln>
              <a:solidFill>
                <a:schemeClr val="bg1"/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20096" y="4797190"/>
            <a:ext cx="1440000" cy="50407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데이터베이스 구축 및 시각화</a:t>
            </a:r>
            <a:endParaRPr lang="ko-KR" altLang="en-US" sz="1250" b="1" kern="0" dirty="0">
              <a:ln>
                <a:solidFill>
                  <a:srgbClr val="1C75ED">
                    <a:alpha val="0"/>
                  </a:srgbClr>
                </a:solidFill>
              </a:ln>
              <a:solidFill>
                <a:schemeClr val="bg1"/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9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08</a:t>
            </a:r>
            <a:r>
              <a:rPr lang="en-US" altLang="ko-KR" sz="2000" dirty="0" smtClean="0">
                <a:solidFill>
                  <a:schemeClr val="tx2"/>
                </a:solidFill>
              </a:rPr>
              <a:t>_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상세 커리큘럼</a:t>
            </a:r>
            <a:r>
              <a:rPr lang="en-US" altLang="ko-KR" dirty="0" smtClean="0"/>
              <a:t>(</a:t>
            </a:r>
            <a:r>
              <a:rPr lang="en-US" altLang="ko-KR" dirty="0"/>
              <a:t>3</a:t>
            </a:r>
            <a:r>
              <a:rPr lang="en-US" altLang="ko-KR" dirty="0" smtClean="0"/>
              <a:t>/4)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165042" y="839878"/>
            <a:ext cx="9323794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ko-KR" altLang="en-US" sz="1600" b="1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ㅣ</a:t>
            </a:r>
            <a:r>
              <a:rPr lang="ko-KR" altLang="en-US" sz="1600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분산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버전 관리 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툴인 </a:t>
            </a:r>
            <a:r>
              <a:rPr lang="en-US" altLang="ko-KR" sz="1600" b="1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Git</a:t>
            </a:r>
            <a:r>
              <a:rPr lang="en-US" altLang="ko-KR" sz="16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/GitHub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를 학습하고</a:t>
            </a:r>
            <a: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</a:t>
            </a:r>
            <a:b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</a:br>
            <a: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   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데이터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분석 프로그램인 </a:t>
            </a:r>
            <a:r>
              <a:rPr lang="en-US" altLang="ko-KR" sz="16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R </a:t>
            </a:r>
            <a:r>
              <a:rPr lang="ko-KR" altLang="en-US" sz="16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패키지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를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활용한 빅데이터 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분석방법을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학습합니다</a:t>
            </a: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.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200381"/>
              </p:ext>
            </p:extLst>
          </p:nvPr>
        </p:nvGraphicFramePr>
        <p:xfrm>
          <a:off x="342900" y="1700761"/>
          <a:ext cx="9212015" cy="4680649"/>
        </p:xfrm>
        <a:graphic>
          <a:graphicData uri="http://schemas.openxmlformats.org/drawingml/2006/table">
            <a:tbl>
              <a:tblPr/>
              <a:tblGrid>
                <a:gridCol w="7927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06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0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85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823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97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역량구분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단원명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주제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상세내용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교육시간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7699">
                <a:tc rowSpan="6"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</a:pPr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 </a:t>
                      </a:r>
                      <a:endParaRPr lang="en-US" altLang="ko-KR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algn="ctr" fontAlgn="ctr">
                        <a:spcBef>
                          <a:spcPts val="600"/>
                        </a:spcBef>
                      </a:pPr>
                      <a:r>
                        <a:rPr lang="ko-KR" altLang="en-US" sz="1300" b="1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분석역량</a:t>
                      </a: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 분석</a:t>
                      </a: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Github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에서 프로젝트를 최초로 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Eclipse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로 소스 가져오기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</a:br>
                      <a:r>
                        <a:rPr lang="en-US" altLang="ko-KR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Github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에서 변경된 소스 가져오기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Github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에서 내 계정 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open,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다른 계정의 연결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Pull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기능으로 소스 가져오기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서버로 전송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Commit,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충돌 해결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화면 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Layout, </a:t>
                      </a:r>
                      <a:r>
                        <a:rPr lang="en-US" altLang="ko-KR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ActionTAG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를 이용한 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Menu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페이지의 제작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</a:br>
                      <a:r>
                        <a:rPr lang="en-US" altLang="ko-KR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JSPTemplate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설정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화면구현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Prototype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제작 실습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VO(DTO), code, xml, DAO, Controller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기초 코드 작업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10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sz="1100" kern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6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R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설치와 개발 환경 설정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R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스크립트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R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그래픽 창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GUI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재설정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R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콘솔 사용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R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스튜디오 설치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R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스튜디오 기본 사용법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소스편집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패키지 관리</a:t>
                      </a: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62748526"/>
                  </a:ext>
                </a:extLst>
              </a:tr>
              <a:tr h="838438">
                <a:tc vMerge="1"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</a:pP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R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언어 기초 문법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표현식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기본 데이터 타입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데이터 구조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벡터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정렬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데이터 프레임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팩터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R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을 이용한 데이터의 조작</a:t>
                      </a:r>
                      <a:r>
                        <a:rPr lang="en-US" altLang="ko-KR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기본 함수의 사용</a:t>
                      </a:r>
                      <a:endParaRPr lang="en-US" altLang="ko-KR" sz="1100" b="0" kern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함수를 이용한 데이터 변형</a:t>
                      </a:r>
                      <a:endParaRPr lang="ko-KR" altLang="en-US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68693408"/>
                  </a:ext>
                </a:extLst>
              </a:tr>
              <a:tr h="454627">
                <a:tc vMerge="1"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</a:pP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정규식의 활용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그래프의 활용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데이터 분석을 위한 통계</a:t>
                      </a: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8005225"/>
                  </a:ext>
                </a:extLst>
              </a:tr>
              <a:tr h="278299">
                <a:tc vMerge="1"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</a:pP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예제를 활용한 빅데이터 분석 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1 (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비정형데이터 활용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71102651"/>
                  </a:ext>
                </a:extLst>
              </a:tr>
              <a:tr h="275127">
                <a:tc vMerge="1"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</a:pP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예제를 활용한 빅데이터 분석 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2 (</a:t>
                      </a: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정형데이터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활용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23308512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2720096" y="4869200"/>
            <a:ext cx="1440000" cy="50407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R </a:t>
            </a:r>
            <a:r>
              <a:rPr lang="ko-KR" altLang="en-US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패키지를 활용한</a:t>
            </a:r>
            <a:r>
              <a:rPr lang="en-US" altLang="ko-KR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/>
            </a:r>
            <a:br>
              <a:rPr lang="en-US" altLang="ko-KR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</a:br>
            <a:r>
              <a:rPr lang="ko-KR" altLang="en-US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빅데이터 분석</a:t>
            </a:r>
            <a:endParaRPr lang="en-US" altLang="ko-KR" sz="1250" b="1" kern="0" dirty="0" smtClean="0">
              <a:ln>
                <a:solidFill>
                  <a:srgbClr val="1C75ED">
                    <a:alpha val="0"/>
                  </a:srgbClr>
                </a:solidFill>
              </a:ln>
              <a:solidFill>
                <a:schemeClr val="bg1"/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20096" y="2564881"/>
            <a:ext cx="1440000" cy="50407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데이터베이스 구축 및 시각화</a:t>
            </a:r>
            <a:endParaRPr lang="ko-KR" altLang="en-US" sz="1250" b="1" kern="0" dirty="0">
              <a:ln>
                <a:solidFill>
                  <a:srgbClr val="1C75ED">
                    <a:alpha val="0"/>
                  </a:srgbClr>
                </a:solidFill>
              </a:ln>
              <a:solidFill>
                <a:schemeClr val="bg1"/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1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08</a:t>
            </a:r>
            <a:r>
              <a:rPr lang="en-US" altLang="ko-KR" sz="2000" dirty="0" smtClean="0">
                <a:solidFill>
                  <a:schemeClr val="tx2"/>
                </a:solidFill>
              </a:rPr>
              <a:t>_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상세 커리큘럼</a:t>
            </a:r>
            <a:r>
              <a:rPr lang="en-US" altLang="ko-KR" dirty="0" smtClean="0"/>
              <a:t>(</a:t>
            </a:r>
            <a:r>
              <a:rPr lang="en-US" altLang="ko-KR" dirty="0"/>
              <a:t>4</a:t>
            </a:r>
            <a:r>
              <a:rPr lang="en-US" altLang="ko-KR" dirty="0" smtClean="0"/>
              <a:t>/4)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165042" y="839878"/>
            <a:ext cx="9323794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ko-KR" altLang="en-US" sz="1600" b="1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ㅣ</a:t>
            </a:r>
            <a:r>
              <a:rPr lang="ko-KR" altLang="en-US" sz="1600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학습환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내용을 기반으로 </a:t>
            </a:r>
            <a:r>
              <a:rPr lang="ko-KR" altLang="en-US" sz="16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빅데이터 분석</a:t>
            </a:r>
            <a:r>
              <a:rPr lang="en-US" altLang="ko-KR" sz="16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·</a:t>
            </a:r>
            <a:r>
              <a:rPr lang="ko-KR" altLang="en-US" sz="16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기획 실습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을 진행합니다</a:t>
            </a:r>
            <a: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.</a:t>
            </a:r>
            <a:endParaRPr lang="en-US" altLang="ko-KR" sz="16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762644"/>
              </p:ext>
            </p:extLst>
          </p:nvPr>
        </p:nvGraphicFramePr>
        <p:xfrm>
          <a:off x="342900" y="1700761"/>
          <a:ext cx="9212015" cy="4662750"/>
        </p:xfrm>
        <a:graphic>
          <a:graphicData uri="http://schemas.openxmlformats.org/drawingml/2006/table">
            <a:tbl>
              <a:tblPr/>
              <a:tblGrid>
                <a:gridCol w="7927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06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0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85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823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293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역량구분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단원명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주제</a:t>
                      </a:r>
                      <a:endParaRPr lang="ko-KR" altLang="en-US" sz="1300" b="1" ker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상세내용</a:t>
                      </a:r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kern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교육시간</a:t>
                      </a:r>
                      <a:endParaRPr lang="ko-KR" altLang="en-US" sz="1300" b="1" ker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4762"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</a:pPr>
                      <a:r>
                        <a:rPr lang="ko-KR" altLang="en-US" sz="1300" b="1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 </a:t>
                      </a:r>
                      <a:endParaRPr lang="en-US" altLang="ko-KR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algn="ctr" fontAlgn="ctr">
                        <a:spcBef>
                          <a:spcPts val="600"/>
                        </a:spcBef>
                      </a:pPr>
                      <a:r>
                        <a:rPr lang="ko-KR" altLang="en-US" sz="1300" b="1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분석역량</a:t>
                      </a: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300" b="1" kern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시각화</a:t>
                      </a: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ggploat2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패키지를 활용한 기본 도표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그리기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분석 결과 그래프 작성 실습</a:t>
                      </a:r>
                      <a:endParaRPr lang="ko-KR" altLang="en-US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sz="1100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883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종합실습</a:t>
                      </a:r>
                      <a:endParaRPr lang="ko-KR" altLang="en-US" sz="1300" b="1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ko-KR" altLang="en-US" sz="13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7078" marR="7078" marT="7078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디자인싱킹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공공분야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중 생활 속의 불편함 찾기 </a:t>
                      </a:r>
                    </a:p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생활 속의 불편한 문제점을 데이터를 통해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확인하기</a:t>
                      </a:r>
                      <a:endParaRPr lang="ko-KR" altLang="en-US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201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통계와 </a:t>
                      </a:r>
                      <a:r>
                        <a:rPr lang="ko-KR" altLang="en-US" sz="1100" b="0" kern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빅데이터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 분석 및 예측을 통한 분석 시나리오 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</a:b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결과보고서</a:t>
                      </a:r>
                      <a:r>
                        <a:rPr lang="en-US" altLang="ko-KR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작성</a:t>
                      </a: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902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시나리오 발표 및 피드백</a:t>
                      </a:r>
                      <a:endParaRPr lang="en-US" altLang="ko-KR" sz="1100" b="0" kern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08000" marR="7078" marT="7078" marB="0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kern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 Regular" panose="020B0600000101010101" pitchFamily="50" charset="-127"/>
                          <a:ea typeface="삼성긴고딕 Regular" panose="020B0600000101010101" pitchFamily="50" charset="-127"/>
                          <a:cs typeface="+mn-cs"/>
                        </a:rPr>
                        <a:t>시간</a:t>
                      </a:r>
                      <a:endParaRPr lang="en-US" altLang="ko-KR" sz="1100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2720096" y="1988800"/>
            <a:ext cx="1440000" cy="50407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5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R </a:t>
            </a:r>
            <a:r>
              <a:rPr lang="ko-KR" altLang="en-US" sz="125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패키지를 활용한 </a:t>
            </a:r>
          </a:p>
          <a:p>
            <a:pPr algn="ctr"/>
            <a:r>
              <a:rPr lang="ko-KR" altLang="en-US" sz="125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빅데이터 분석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20096" y="4149949"/>
            <a:ext cx="1440000" cy="50407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5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빅데이터 </a:t>
            </a:r>
            <a:r>
              <a:rPr lang="en-US" altLang="ko-KR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/>
            </a:r>
            <a:br>
              <a:rPr lang="en-US" altLang="ko-KR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</a:br>
            <a:r>
              <a:rPr lang="ko-KR" altLang="en-US" sz="125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분석</a:t>
            </a:r>
            <a:r>
              <a:rPr lang="en-US" altLang="ko-KR" sz="125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·</a:t>
            </a:r>
            <a:r>
              <a:rPr lang="ko-KR" altLang="en-US" sz="125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기획 실습</a:t>
            </a:r>
          </a:p>
        </p:txBody>
      </p:sp>
    </p:spTree>
    <p:extLst>
      <p:ext uri="{BB962C8B-B14F-4D97-AF65-F5344CB8AC3E}">
        <p14:creationId xmlns:p14="http://schemas.microsoft.com/office/powerpoint/2010/main" val="36968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chemeClr val="tx2"/>
                </a:solidFill>
              </a:rPr>
              <a:t>09</a:t>
            </a:r>
            <a:r>
              <a:rPr lang="en-US" altLang="ko-KR" sz="2000" smtClean="0">
                <a:solidFill>
                  <a:schemeClr val="tx2"/>
                </a:solidFill>
              </a:rPr>
              <a:t>_</a:t>
            </a:r>
            <a:r>
              <a:rPr lang="en-US" altLang="ko-KR" smtClean="0">
                <a:solidFill>
                  <a:schemeClr val="tx2"/>
                </a:solidFill>
              </a:rPr>
              <a:t> </a:t>
            </a:r>
            <a:r>
              <a:rPr lang="ko-KR" altLang="en-US" smtClean="0"/>
              <a:t>활용 장비</a:t>
            </a:r>
            <a:endParaRPr lang="en-US" altLang="ko-KR"/>
          </a:p>
        </p:txBody>
      </p:sp>
      <p:grpSp>
        <p:nvGrpSpPr>
          <p:cNvPr id="5" name="그룹 4"/>
          <p:cNvGrpSpPr/>
          <p:nvPr/>
        </p:nvGrpSpPr>
        <p:grpSpPr>
          <a:xfrm>
            <a:off x="342900" y="1315735"/>
            <a:ext cx="9217025" cy="4992989"/>
            <a:chOff x="342900" y="1315735"/>
            <a:chExt cx="8641615" cy="4992989"/>
          </a:xfrm>
        </p:grpSpPr>
        <p:grpSp>
          <p:nvGrpSpPr>
            <p:cNvPr id="4" name="그룹 3"/>
            <p:cNvGrpSpPr/>
            <p:nvPr/>
          </p:nvGrpSpPr>
          <p:grpSpPr>
            <a:xfrm>
              <a:off x="342900" y="1315735"/>
              <a:ext cx="8641615" cy="329498"/>
              <a:chOff x="342900" y="1315735"/>
              <a:chExt cx="8641615" cy="329498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342900" y="1315735"/>
                <a:ext cx="1800916" cy="329498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lang="ko-KR" altLang="en-US" sz="140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삼성긴고딕 Medium" panose="020B0600000101010101" pitchFamily="50" charset="-127"/>
                    <a:ea typeface="삼성긴고딕 Medium" panose="020B0600000101010101" pitchFamily="50" charset="-127"/>
                  </a:rPr>
                  <a:t>교과목명</a:t>
                </a:r>
                <a:endParaRPr lang="ko-KR" altLang="en-US" sz="14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3944733" y="1315735"/>
                <a:ext cx="3239783" cy="32949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lang="ko-KR" altLang="en-US" sz="140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삼성긴고딕 Medium" panose="020B0600000101010101" pitchFamily="50" charset="-127"/>
                    <a:ea typeface="삼성긴고딕 Medium" panose="020B0600000101010101" pitchFamily="50" charset="-127"/>
                  </a:rPr>
                  <a:t>사진</a:t>
                </a:r>
                <a:endParaRPr lang="ko-KR" altLang="en-US" sz="14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143816" y="1315735"/>
                <a:ext cx="1800916" cy="329498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lang="ko-KR" altLang="en-US" sz="140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삼성긴고딕 Medium" panose="020B0600000101010101" pitchFamily="50" charset="-127"/>
                    <a:ea typeface="삼성긴고딕 Medium" panose="020B0600000101010101" pitchFamily="50" charset="-127"/>
                  </a:rPr>
                  <a:t>장비명</a:t>
                </a:r>
                <a:endParaRPr lang="ko-KR" altLang="en-US" sz="14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184515" y="1315735"/>
                <a:ext cx="1800000" cy="329498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lang="ko-KR" altLang="en-US" sz="140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삼성긴고딕 Medium" panose="020B0600000101010101" pitchFamily="50" charset="-127"/>
                    <a:ea typeface="삼성긴고딕 Medium" panose="020B0600000101010101" pitchFamily="50" charset="-127"/>
                  </a:rPr>
                  <a:t>설명</a:t>
                </a:r>
                <a:endParaRPr lang="ko-KR" altLang="en-US" sz="14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342900" y="1644797"/>
              <a:ext cx="8641615" cy="4663927"/>
              <a:chOff x="342900" y="1644798"/>
              <a:chExt cx="8641615" cy="2947782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7184516" y="1644799"/>
                <a:ext cx="1799999" cy="945632"/>
              </a:xfrm>
              <a:prstGeom prst="roundRect">
                <a:avLst>
                  <a:gd name="adj" fmla="val 0"/>
                </a:avLst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0" bIns="0" rtlCol="0" anchor="ctr"/>
              <a:lstStyle/>
              <a:p>
                <a:pPr marL="180975" indent="-180975">
                  <a:lnSpc>
                    <a:spcPct val="110000"/>
                  </a:lnSpc>
                  <a:spcBef>
                    <a:spcPts val="600"/>
                  </a:spcBef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300" ker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빅데이터 기술인력 </a:t>
                </a:r>
                <a:r>
                  <a:rPr lang="en-US" altLang="ko-KR" sz="1300" kern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/>
                </a:r>
                <a:br>
                  <a:rPr lang="en-US" altLang="ko-KR" sz="1300" kern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</a:br>
                <a:r>
                  <a:rPr lang="ko-KR" altLang="en-US" sz="1300" kern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양성을 </a:t>
                </a:r>
                <a:r>
                  <a:rPr lang="ko-KR" altLang="en-US" sz="1300" ker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위한 </a:t>
                </a:r>
                <a:r>
                  <a:rPr lang="en-US" altLang="ko-KR" sz="1300" kern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/>
                </a:r>
                <a:br>
                  <a:rPr lang="en-US" altLang="ko-KR" sz="1300" kern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</a:br>
                <a:r>
                  <a:rPr lang="ko-KR" altLang="en-US" sz="1300" kern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교육실습 </a:t>
                </a:r>
                <a:r>
                  <a:rPr lang="ko-KR" altLang="en-US" sz="1300" ker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인프라</a:t>
                </a: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7184516" y="3773771"/>
                <a:ext cx="1799999" cy="818809"/>
              </a:xfrm>
              <a:prstGeom prst="roundRect">
                <a:avLst>
                  <a:gd name="adj" fmla="val 0"/>
                </a:avLst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0" bIns="0" rtlCol="0" anchor="ctr"/>
              <a:lstStyle/>
              <a:p>
                <a:pPr marL="180975" indent="-180975">
                  <a:lnSpc>
                    <a:spcPct val="110000"/>
                  </a:lnSpc>
                  <a:spcBef>
                    <a:spcPts val="600"/>
                  </a:spcBef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300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빅데이터 분석 툴</a:t>
                </a:r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2208363" y="2635944"/>
                <a:ext cx="1673524" cy="0"/>
              </a:xfrm>
              <a:custGeom>
                <a:avLst/>
                <a:gdLst>
                  <a:gd name="connsiteX0" fmla="*/ 0 w 1673524"/>
                  <a:gd name="connsiteY0" fmla="*/ 0 h 0"/>
                  <a:gd name="connsiteX1" fmla="*/ 1673524 w 167352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3524">
                    <a:moveTo>
                      <a:pt x="0" y="0"/>
                    </a:moveTo>
                    <a:lnTo>
                      <a:pt x="1673524" y="0"/>
                    </a:lnTo>
                  </a:path>
                </a:pathLst>
              </a:custGeom>
              <a:noFill/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342900" y="1644798"/>
                <a:ext cx="1800916" cy="2947782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ko-KR" altLang="en-US" sz="1400" b="1" ker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빅데이터 분석</a:t>
                </a:r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2208363" y="4592580"/>
                <a:ext cx="1673524" cy="0"/>
              </a:xfrm>
              <a:custGeom>
                <a:avLst/>
                <a:gdLst>
                  <a:gd name="connsiteX0" fmla="*/ 0 w 1673524"/>
                  <a:gd name="connsiteY0" fmla="*/ 0 h 0"/>
                  <a:gd name="connsiteX1" fmla="*/ 1673524 w 167352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3524">
                    <a:moveTo>
                      <a:pt x="0" y="0"/>
                    </a:moveTo>
                    <a:lnTo>
                      <a:pt x="1673524" y="0"/>
                    </a:lnTo>
                  </a:path>
                </a:pathLst>
              </a:custGeom>
              <a:noFill/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3952496" y="3773771"/>
                <a:ext cx="3168000" cy="0"/>
              </a:xfrm>
              <a:custGeom>
                <a:avLst/>
                <a:gdLst>
                  <a:gd name="connsiteX0" fmla="*/ 0 w 1673524"/>
                  <a:gd name="connsiteY0" fmla="*/ 0 h 0"/>
                  <a:gd name="connsiteX1" fmla="*/ 1673524 w 167352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3524">
                    <a:moveTo>
                      <a:pt x="0" y="0"/>
                    </a:moveTo>
                    <a:lnTo>
                      <a:pt x="1673524" y="0"/>
                    </a:lnTo>
                  </a:path>
                </a:pathLst>
              </a:cu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3952496" y="4592580"/>
                <a:ext cx="3168000" cy="0"/>
              </a:xfrm>
              <a:custGeom>
                <a:avLst/>
                <a:gdLst>
                  <a:gd name="connsiteX0" fmla="*/ 0 w 1673524"/>
                  <a:gd name="connsiteY0" fmla="*/ 0 h 0"/>
                  <a:gd name="connsiteX1" fmla="*/ 1673524 w 1673524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3524">
                    <a:moveTo>
                      <a:pt x="0" y="0"/>
                    </a:moveTo>
                    <a:lnTo>
                      <a:pt x="1673524" y="0"/>
                    </a:lnTo>
                  </a:path>
                </a:pathLst>
              </a:cu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278137" y="2002845"/>
                <a:ext cx="1611586" cy="22954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ko-KR" sz="1600" b="1" kern="0" dirty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K-ICT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233764" y="4066250"/>
                <a:ext cx="1611586" cy="22954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ko-KR" sz="1600" b="1" kern="0" dirty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 R Studio</a:t>
                </a: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241" y="5160934"/>
            <a:ext cx="1314153" cy="99325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자유형 25"/>
          <p:cNvSpPr/>
          <p:nvPr/>
        </p:nvSpPr>
        <p:spPr>
          <a:xfrm>
            <a:off x="2359669" y="5013220"/>
            <a:ext cx="1784957" cy="0"/>
          </a:xfrm>
          <a:custGeom>
            <a:avLst/>
            <a:gdLst>
              <a:gd name="connsiteX0" fmla="*/ 0 w 1673524"/>
              <a:gd name="connsiteY0" fmla="*/ 0 h 0"/>
              <a:gd name="connsiteX1" fmla="*/ 1673524 w 16735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3524">
                <a:moveTo>
                  <a:pt x="0" y="0"/>
                </a:moveTo>
                <a:lnTo>
                  <a:pt x="1673524" y="0"/>
                </a:lnTo>
              </a:path>
            </a:pathLst>
          </a:cu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4210095" y="3212970"/>
            <a:ext cx="3378944" cy="0"/>
          </a:xfrm>
          <a:custGeom>
            <a:avLst/>
            <a:gdLst>
              <a:gd name="connsiteX0" fmla="*/ 0 w 1673524"/>
              <a:gd name="connsiteY0" fmla="*/ 0 h 0"/>
              <a:gd name="connsiteX1" fmla="*/ 1673524 w 16735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3524">
                <a:moveTo>
                  <a:pt x="0" y="0"/>
                </a:moveTo>
                <a:lnTo>
                  <a:pt x="1673524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640071" y="3212970"/>
            <a:ext cx="1919854" cy="1728240"/>
          </a:xfrm>
          <a:prstGeom prst="roundRect">
            <a:avLst>
              <a:gd name="adj" fmla="val 0"/>
            </a:avLst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180975" indent="-180975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3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분산 버전 관리 툴 </a:t>
            </a:r>
            <a:r>
              <a:rPr lang="en-US" altLang="ko-KR" sz="13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/>
            </a:r>
            <a:br>
              <a:rPr lang="en-US" altLang="ko-KR" sz="13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</a:br>
            <a:r>
              <a:rPr lang="en-US" altLang="ko-KR" sz="1300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git</a:t>
            </a:r>
            <a:r>
              <a:rPr lang="ko-KR" altLang="en-US" sz="13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을 활용한 </a:t>
            </a:r>
            <a:r>
              <a:rPr lang="en-US" altLang="ko-KR" sz="13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/>
            </a:r>
            <a:br>
              <a:rPr lang="en-US" altLang="ko-KR" sz="13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</a:br>
            <a:r>
              <a:rPr lang="ko-KR" altLang="en-US" sz="1300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웹호스팅</a:t>
            </a:r>
            <a:r>
              <a:rPr lang="ko-KR" altLang="en-US" sz="13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서비스</a:t>
            </a:r>
            <a:endParaRPr lang="ko-KR" altLang="en-US" sz="13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64060" y="3957636"/>
            <a:ext cx="1718895" cy="3631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lnSpc>
                <a:spcPct val="110000"/>
              </a:lnSpc>
              <a:spcBef>
                <a:spcPts val="600"/>
              </a:spcBef>
            </a:pPr>
            <a:r>
              <a:rPr lang="en-US" altLang="ko-KR" sz="1600" b="1" kern="0" dirty="0" smtClea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GitHub</a:t>
            </a:r>
            <a:endParaRPr lang="en-US" altLang="ko-KR" sz="1600" b="1" kern="0" dirty="0">
              <a:ln>
                <a:solidFill>
                  <a:srgbClr val="1C75ED">
                    <a:alpha val="0"/>
                  </a:srgbClr>
                </a:solidFill>
              </a:ln>
              <a:solidFill>
                <a:schemeClr val="accent4"/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34" y="3572453"/>
            <a:ext cx="2162565" cy="1081283"/>
          </a:xfrm>
          <a:prstGeom prst="rect">
            <a:avLst/>
          </a:prstGeom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0233" y="1774598"/>
            <a:ext cx="1476205" cy="27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29" y="2079632"/>
            <a:ext cx="869367" cy="46242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08" y="2576458"/>
            <a:ext cx="1093492" cy="36449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75" y="2083768"/>
            <a:ext cx="911987" cy="82078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28" y="2079632"/>
            <a:ext cx="917308" cy="9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90606" y="4481938"/>
            <a:ext cx="4198711" cy="964996"/>
            <a:chOff x="-1028371" y="3579174"/>
            <a:chExt cx="4198711" cy="964996"/>
          </a:xfrm>
        </p:grpSpPr>
        <p:sp>
          <p:nvSpPr>
            <p:cNvPr id="12" name="TextBox 11"/>
            <p:cNvSpPr txBox="1"/>
            <p:nvPr/>
          </p:nvSpPr>
          <p:spPr>
            <a:xfrm>
              <a:off x="-1028371" y="3579174"/>
              <a:ext cx="4198711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1600" b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www.multicampus.co.kr</a:t>
              </a:r>
              <a:endParaRPr lang="en-US" altLang="ko-KR" sz="1100" b="1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1050" spc="-15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서울 특별시 강남구 </a:t>
              </a:r>
              <a:r>
                <a:rPr lang="ko-KR" altLang="en-US" sz="1050" spc="-15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언주로  </a:t>
              </a:r>
              <a:r>
                <a:rPr lang="en-US" altLang="ko-KR" sz="105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508 10-17</a:t>
              </a:r>
              <a:r>
                <a:rPr lang="ko-KR" altLang="en-US" sz="1050" spc="-15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층 </a:t>
              </a:r>
              <a:r>
                <a:rPr lang="en-US" altLang="ko-KR" sz="1050" spc="-15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50" spc="-150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ko-KR" altLang="en-US" sz="1050" spc="-15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역삼동</a:t>
              </a:r>
              <a:r>
                <a:rPr lang="en-US" altLang="ko-KR" sz="1050" spc="-15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ko-KR" altLang="en-US" sz="1050" spc="-15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서울상록빌딩</a:t>
              </a:r>
              <a:r>
                <a:rPr lang="en-US" altLang="ko-KR" sz="1050" spc="-15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927786" y="4508170"/>
              <a:ext cx="2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946432" y="3087519"/>
            <a:ext cx="4352252" cy="1087459"/>
            <a:chOff x="4946432" y="2995395"/>
            <a:chExt cx="4352252" cy="1087459"/>
          </a:xfrm>
        </p:grpSpPr>
        <p:sp>
          <p:nvSpPr>
            <p:cNvPr id="14" name="TextBox 13"/>
            <p:cNvSpPr txBox="1"/>
            <p:nvPr/>
          </p:nvSpPr>
          <p:spPr>
            <a:xfrm>
              <a:off x="4946432" y="2995395"/>
              <a:ext cx="43522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4800" b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57765" y="3713522"/>
              <a:ext cx="15295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ker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감 사 합 니 다</a:t>
              </a:r>
              <a:r>
                <a:rPr lang="en-US" altLang="ko-KR" kern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.</a:t>
              </a:r>
              <a:endParaRPr lang="ko-KR" altLang="en-US" kern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tx2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5702137" y="2788208"/>
            <a:ext cx="2840842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spcBef>
                <a:spcPts val="200"/>
              </a:spcBef>
            </a:pPr>
            <a:r>
              <a:rPr lang="en-US" altLang="ko-KR" sz="850" b="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삼성긴고딕 Regular" panose="020B0600000101010101" pitchFamily="50" charset="-127"/>
                <a:cs typeface="Arial" panose="020B0604020202020204" pitchFamily="34" charset="0"/>
              </a:rPr>
              <a:t>Copyright by Multicampus CO.,LTD. All right reserved</a:t>
            </a:r>
          </a:p>
        </p:txBody>
      </p:sp>
    </p:spTree>
    <p:extLst>
      <p:ext uri="{BB962C8B-B14F-4D97-AF65-F5344CB8AC3E}">
        <p14:creationId xmlns:p14="http://schemas.microsoft.com/office/powerpoint/2010/main" val="32233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chemeClr val="tx2"/>
                </a:solidFill>
              </a:rPr>
              <a:t>01</a:t>
            </a:r>
            <a:r>
              <a:rPr lang="en-US" altLang="ko-KR" sz="2000" smtClean="0">
                <a:solidFill>
                  <a:schemeClr val="tx2"/>
                </a:solidFill>
              </a:rPr>
              <a:t>_</a:t>
            </a:r>
            <a:r>
              <a:rPr lang="en-US" altLang="ko-KR" smtClean="0">
                <a:solidFill>
                  <a:schemeClr val="tx2"/>
                </a:solidFill>
              </a:rPr>
              <a:t> </a:t>
            </a:r>
            <a:r>
              <a:rPr lang="ko-KR" altLang="en-US" smtClean="0"/>
              <a:t>빅데이터 개요</a:t>
            </a:r>
            <a:endParaRPr lang="ko-KR" altLang="en-US"/>
          </a:p>
        </p:txBody>
      </p:sp>
      <p:pic>
        <p:nvPicPr>
          <p:cNvPr id="12" name="Picture 3" descr="C:\Users\credu\Desktop\Untitled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1" t="19407" b="22184"/>
          <a:stretch/>
        </p:blipFill>
        <p:spPr bwMode="auto">
          <a:xfrm>
            <a:off x="0" y="3156444"/>
            <a:ext cx="2217363" cy="21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credu\Desktop\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18" y="1048420"/>
            <a:ext cx="2419831" cy="24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credu\Desktop\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175390" y="2873578"/>
            <a:ext cx="729024" cy="145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86" y="1196690"/>
            <a:ext cx="6035243" cy="37691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999796" y="4965882"/>
            <a:ext cx="6048840" cy="278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※ </a:t>
            </a:r>
            <a:r>
              <a:rPr lang="ko-KR" altLang="en-US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출처</a:t>
            </a:r>
            <a:r>
              <a:rPr lang="en-US" altLang="ko-KR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: </a:t>
            </a:r>
            <a:r>
              <a:rPr lang="ko-KR" altLang="en-US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전 </a:t>
            </a:r>
            <a:r>
              <a:rPr lang="ko-KR" altLang="en-US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세계 데이터 증가 전망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(IDC, 2013</a:t>
            </a:r>
            <a:r>
              <a:rPr lang="en-US" altLang="ko-KR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)</a:t>
            </a:r>
            <a:endParaRPr lang="en-US" altLang="ko-KR" sz="11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54304" y="5517290"/>
            <a:ext cx="9539824" cy="1004211"/>
            <a:chOff x="254304" y="5245009"/>
            <a:chExt cx="9539824" cy="1004211"/>
          </a:xfrm>
        </p:grpSpPr>
        <p:sp>
          <p:nvSpPr>
            <p:cNvPr id="20" name="직사각형 19"/>
            <p:cNvSpPr/>
            <p:nvPr/>
          </p:nvSpPr>
          <p:spPr>
            <a:xfrm>
              <a:off x="254304" y="5323967"/>
              <a:ext cx="9539824" cy="9252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</a:pP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빅데이터는 수많은 데이터의 집합을 총칭하는 것으로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, 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인터넷 상에 존재하는 데이터의 상당량이</a:t>
              </a:r>
              <a:endParaRPr lang="en-US" altLang="ko-KR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  <a:p>
              <a:pPr lvl="0" latinLnBrk="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</a:pP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사람이 아닌 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디지털 기기 및 센서와 같은 사물에 의해 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자동으로 수집된 데이터임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. </a:t>
              </a:r>
            </a:p>
            <a:p>
              <a:pPr lvl="0" latinLnBrk="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</a:pP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데이터의 양은 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매년 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40%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씩 증가해 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2020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년에 약 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50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배가 증가할 것으로 예측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하고 있음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.  </a:t>
              </a:r>
              <a:endPara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42902" y="5245009"/>
              <a:ext cx="324000" cy="28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chemeClr val="tx2"/>
                </a:solidFill>
              </a:rPr>
              <a:t>01</a:t>
            </a:r>
            <a:r>
              <a:rPr lang="en-US" altLang="ko-KR" sz="2000" smtClean="0">
                <a:solidFill>
                  <a:schemeClr val="tx2"/>
                </a:solidFill>
              </a:rPr>
              <a:t>_</a:t>
            </a:r>
            <a:r>
              <a:rPr lang="en-US" altLang="ko-KR" smtClean="0">
                <a:solidFill>
                  <a:schemeClr val="tx2"/>
                </a:solidFill>
              </a:rPr>
              <a:t> </a:t>
            </a:r>
            <a:r>
              <a:rPr lang="ko-KR" altLang="en-US" smtClean="0"/>
              <a:t>빅데이터 개요</a:t>
            </a:r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09062" y="5267209"/>
            <a:ext cx="9539824" cy="1258127"/>
            <a:chOff x="254304" y="5539301"/>
            <a:chExt cx="9539824" cy="1258127"/>
          </a:xfrm>
        </p:grpSpPr>
        <p:sp>
          <p:nvSpPr>
            <p:cNvPr id="44" name="직사각형 43"/>
            <p:cNvSpPr/>
            <p:nvPr/>
          </p:nvSpPr>
          <p:spPr>
            <a:xfrm>
              <a:off x="254304" y="5618259"/>
              <a:ext cx="9539824" cy="11791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</a:pP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최근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, 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빅데이터는 크기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(Volume), 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다양성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(Variety), 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속도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(Velocity</a:t>
              </a:r>
              <a:r>
                <a:rPr lang="en-US" altLang="ko-KR" sz="15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)</a:t>
              </a:r>
              <a:r>
                <a:rPr lang="ko-KR" altLang="en-US" sz="15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라는 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기본 데이터의 </a:t>
              </a:r>
              <a:r>
                <a:rPr lang="ko-KR" altLang="en-US" sz="15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특성에 </a:t>
              </a:r>
              <a:r>
                <a:rPr lang="en-US" altLang="ko-KR" sz="15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/>
              </a:r>
              <a:br>
                <a:rPr lang="en-US" altLang="ko-KR" sz="15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</a:br>
              <a:r>
                <a:rPr lang="ko-KR" altLang="en-US" sz="15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정확성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(Veracity), 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가치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(Value</a:t>
              </a:r>
              <a:r>
                <a:rPr lang="en-US" altLang="ko-KR" sz="15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)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가 더해지면서 빅데이터 개념이 확장되고 있음</a:t>
              </a:r>
              <a:r>
                <a:rPr lang="en-US" altLang="ko-KR" sz="15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. </a:t>
              </a:r>
            </a:p>
            <a:p>
              <a:pPr lvl="0" latinLnBrk="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</a:pP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즉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, 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수많은 데이터 중에서 의사결정에 활용할 수 있는 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유용하고 신뢰성 있는 데이터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를 찾고 </a:t>
              </a:r>
            </a:p>
            <a:p>
              <a:pPr lvl="0" latinLnBrk="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</a:pP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이를 시각화하여 비즈니스에 실현할 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가치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를 전달하는 일이 중요해지고 있음</a:t>
              </a:r>
              <a:r>
                <a:rPr lang="en-US" altLang="ko-KR" sz="15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.  </a:t>
              </a:r>
              <a:endPara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42902" y="5539301"/>
              <a:ext cx="324000" cy="28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113604" y="1783680"/>
            <a:ext cx="5040560" cy="2520280"/>
            <a:chOff x="200472" y="1340768"/>
            <a:chExt cx="6048672" cy="3024336"/>
          </a:xfrm>
        </p:grpSpPr>
        <p:graphicFrame>
          <p:nvGraphicFramePr>
            <p:cNvPr id="47" name="다이어그램 46"/>
            <p:cNvGraphicFramePr/>
            <p:nvPr>
              <p:extLst/>
            </p:nvPr>
          </p:nvGraphicFramePr>
          <p:xfrm>
            <a:off x="200472" y="1340768"/>
            <a:ext cx="4536504" cy="30243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48" name="그룹 47"/>
            <p:cNvGrpSpPr/>
            <p:nvPr/>
          </p:nvGrpSpPr>
          <p:grpSpPr>
            <a:xfrm>
              <a:off x="4808984" y="1340768"/>
              <a:ext cx="1440160" cy="3024336"/>
              <a:chOff x="4808984" y="1340768"/>
              <a:chExt cx="1440160" cy="3024336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4808984" y="1340768"/>
                <a:ext cx="1440160" cy="1440160"/>
              </a:xfrm>
              <a:prstGeom prst="ellipse">
                <a:avLst/>
              </a:prstGeom>
              <a:noFill/>
              <a:ln w="44450">
                <a:solidFill>
                  <a:srgbClr val="92B1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4808984" y="2924944"/>
                <a:ext cx="1440160" cy="1440160"/>
              </a:xfrm>
              <a:prstGeom prst="ellipse">
                <a:avLst/>
              </a:prstGeom>
              <a:noFill/>
              <a:ln w="44450">
                <a:solidFill>
                  <a:srgbClr val="92B1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808984" y="1844824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Veracity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808984" y="3461084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Value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9" name="십자형 48"/>
            <p:cNvSpPr/>
            <p:nvPr/>
          </p:nvSpPr>
          <p:spPr>
            <a:xfrm>
              <a:off x="4232920" y="2885020"/>
              <a:ext cx="504056" cy="504056"/>
            </a:xfrm>
            <a:prstGeom prst="plus">
              <a:avLst/>
            </a:prstGeom>
            <a:pattFill prst="ltUpDiag">
              <a:fgClr>
                <a:schemeClr val="bg1"/>
              </a:fgClr>
              <a:bgClr>
                <a:srgbClr val="0070C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86364" y="1523631"/>
            <a:ext cx="3744416" cy="3240360"/>
            <a:chOff x="632520" y="1196752"/>
            <a:chExt cx="3744416" cy="3240360"/>
          </a:xfrm>
        </p:grpSpPr>
        <p:sp>
          <p:nvSpPr>
            <p:cNvPr id="55" name="직사각형 54"/>
            <p:cNvSpPr/>
            <p:nvPr/>
          </p:nvSpPr>
          <p:spPr>
            <a:xfrm>
              <a:off x="632520" y="1196752"/>
              <a:ext cx="3744416" cy="3240360"/>
            </a:xfrm>
            <a:prstGeom prst="rect">
              <a:avLst/>
            </a:prstGeom>
            <a:solidFill>
              <a:srgbClr val="ECE9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76536" y="1532811"/>
              <a:ext cx="338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>
                  <a:latin typeface="+mn-ea"/>
                </a:rPr>
                <a:t>가트너에서는</a:t>
              </a:r>
              <a:r>
                <a:rPr lang="ko-KR" altLang="en-US" sz="1000" dirty="0" smtClean="0">
                  <a:latin typeface="+mn-ea"/>
                </a:rPr>
                <a:t> 데이터 관리 문제의 핵심으로 </a:t>
              </a:r>
              <a:r>
                <a:rPr lang="en-US" altLang="ko-KR" sz="1000" dirty="0" smtClean="0">
                  <a:latin typeface="+mn-ea"/>
                </a:rPr>
                <a:t>‘3vS‘.</a:t>
              </a:r>
            </a:p>
            <a:p>
              <a:r>
                <a:rPr lang="ko-KR" altLang="en-US" sz="1000" dirty="0" smtClean="0">
                  <a:latin typeface="+mn-ea"/>
                </a:rPr>
                <a:t>즉 </a:t>
              </a:r>
              <a:r>
                <a:rPr lang="en-US" altLang="ko-KR" sz="1000" dirty="0">
                  <a:latin typeface="+mn-ea"/>
                </a:rPr>
                <a:t>Volume, Variety, </a:t>
              </a:r>
              <a:r>
                <a:rPr lang="en-US" altLang="ko-KR" sz="1000" dirty="0" smtClean="0">
                  <a:latin typeface="+mn-ea"/>
                </a:rPr>
                <a:t>Velocity</a:t>
              </a:r>
              <a:r>
                <a:rPr lang="ko-KR" altLang="en-US" sz="1000" dirty="0" smtClean="0">
                  <a:latin typeface="+mn-ea"/>
                </a:rPr>
                <a:t>를 선정  </a:t>
              </a:r>
              <a:endParaRPr lang="ko-KR" altLang="en-US" sz="1000" dirty="0">
                <a:latin typeface="+mn-ea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8544" y="1268760"/>
              <a:ext cx="723900" cy="2667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776536" y="2192915"/>
              <a:ext cx="338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+mn-ea"/>
                </a:rPr>
                <a:t>기존 </a:t>
              </a:r>
              <a:r>
                <a:rPr lang="en-US" altLang="ko-KR" sz="1000" dirty="0">
                  <a:latin typeface="+mn-ea"/>
                </a:rPr>
                <a:t>3V(Variety, Velocity, Volume)</a:t>
              </a:r>
              <a:r>
                <a:rPr lang="ko-KR" altLang="en-US" sz="1000" dirty="0">
                  <a:latin typeface="+mn-ea"/>
                </a:rPr>
                <a:t>에 데이터의 정확성</a:t>
              </a:r>
              <a:r>
                <a:rPr lang="en-US" altLang="ko-KR" sz="1000" dirty="0">
                  <a:latin typeface="+mn-ea"/>
                </a:rPr>
                <a:t>(Veracity) </a:t>
              </a:r>
              <a:r>
                <a:rPr lang="ko-KR" altLang="en-US" sz="1000" dirty="0">
                  <a:latin typeface="+mn-ea"/>
                </a:rPr>
                <a:t>추가</a:t>
              </a: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8544" y="1976891"/>
              <a:ext cx="409575" cy="24765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776536" y="2912995"/>
              <a:ext cx="3384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>
                  <a:latin typeface="+mn-ea"/>
                </a:rPr>
                <a:t>가트너의</a:t>
              </a:r>
              <a:r>
                <a:rPr lang="ko-KR" altLang="en-US" sz="1000" dirty="0" smtClean="0">
                  <a:latin typeface="+mn-ea"/>
                </a:rPr>
                <a:t> </a:t>
              </a:r>
              <a:r>
                <a:rPr lang="en-US" altLang="ko-KR" sz="1000" dirty="0">
                  <a:latin typeface="+mn-ea"/>
                </a:rPr>
                <a:t>‘3vS‘</a:t>
              </a:r>
              <a:r>
                <a:rPr lang="ko-KR" altLang="en-US" sz="1000" dirty="0" smtClean="0">
                  <a:latin typeface="+mn-ea"/>
                </a:rPr>
                <a:t>에 빅데이터의 중요한 문제인 </a:t>
              </a:r>
              <a:r>
                <a:rPr lang="en-US" altLang="ko-KR" sz="1000" dirty="0" smtClean="0">
                  <a:latin typeface="+mn-ea"/>
                </a:rPr>
                <a:t>Value </a:t>
              </a:r>
              <a:r>
                <a:rPr lang="ko-KR" altLang="en-US" sz="1000" dirty="0">
                  <a:latin typeface="+mn-ea"/>
                </a:rPr>
                <a:t>추가</a:t>
              </a: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8544" y="2696971"/>
              <a:ext cx="600075" cy="257175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776536" y="3489059"/>
              <a:ext cx="3384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+mn-ea"/>
                </a:rPr>
                <a:t>빅데이터 기술에 인공지능</a:t>
              </a:r>
              <a:r>
                <a:rPr lang="en-US" altLang="ko-KR" sz="1000" dirty="0" smtClean="0">
                  <a:latin typeface="+mn-ea"/>
                </a:rPr>
                <a:t>, </a:t>
              </a:r>
              <a:r>
                <a:rPr lang="ko-KR" altLang="en-US" sz="1000" dirty="0" err="1" smtClean="0">
                  <a:latin typeface="+mn-ea"/>
                </a:rPr>
                <a:t>머신러닝</a:t>
              </a:r>
              <a:r>
                <a:rPr lang="ko-KR" altLang="en-US" sz="1000" dirty="0" smtClean="0">
                  <a:latin typeface="+mn-ea"/>
                </a:rPr>
                <a:t> 언급</a:t>
              </a:r>
              <a:endParaRPr lang="ko-KR" altLang="en-US" sz="1000" dirty="0">
                <a:latin typeface="+mn-ea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8544" y="3273035"/>
              <a:ext cx="800100" cy="22860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776536" y="3783810"/>
              <a:ext cx="33843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+mn-ea"/>
                </a:rPr>
                <a:t>최근 </a:t>
              </a:r>
              <a:r>
                <a:rPr lang="ko-KR" altLang="en-US" sz="1000" dirty="0" smtClean="0">
                  <a:latin typeface="+mn-ea"/>
                </a:rPr>
                <a:t>동향은 </a:t>
              </a:r>
              <a:r>
                <a:rPr lang="ko-KR" altLang="en-US" sz="1000" dirty="0">
                  <a:latin typeface="+mn-ea"/>
                </a:rPr>
                <a:t>수많은 정형 데이터 혹은 비정형 데이터를 </a:t>
              </a:r>
              <a:r>
                <a:rPr lang="ko-KR" altLang="en-US" sz="1000" dirty="0" smtClean="0">
                  <a:latin typeface="+mn-ea"/>
                </a:rPr>
                <a:t>수집해 나온</a:t>
              </a:r>
              <a:r>
                <a:rPr lang="en-US" altLang="ko-KR" sz="1000" dirty="0">
                  <a:latin typeface="+mn-ea"/>
                </a:rPr>
                <a:t> </a:t>
              </a:r>
              <a:r>
                <a:rPr lang="ko-KR" altLang="en-US" sz="1000" dirty="0" smtClean="0">
                  <a:latin typeface="+mn-ea"/>
                </a:rPr>
                <a:t>패턴을 </a:t>
              </a:r>
              <a:r>
                <a:rPr lang="ko-KR" altLang="en-US" sz="1000" dirty="0">
                  <a:latin typeface="+mn-ea"/>
                </a:rPr>
                <a:t>통해 수집된 데이터를 기반으로 한 예측 분석</a:t>
              </a:r>
            </a:p>
          </p:txBody>
        </p:sp>
        <p:cxnSp>
          <p:nvCxnSpPr>
            <p:cNvPr id="65" name="직선 연결선 64"/>
            <p:cNvCxnSpPr/>
            <p:nvPr/>
          </p:nvCxnSpPr>
          <p:spPr>
            <a:xfrm>
              <a:off x="790184" y="1944128"/>
              <a:ext cx="338437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790184" y="2636912"/>
              <a:ext cx="338437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790184" y="3212976"/>
              <a:ext cx="338437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790184" y="3761744"/>
              <a:ext cx="338437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직사각형 68"/>
          <p:cNvSpPr/>
          <p:nvPr/>
        </p:nvSpPr>
        <p:spPr>
          <a:xfrm>
            <a:off x="342899" y="1052670"/>
            <a:ext cx="9217025" cy="323165"/>
          </a:xfrm>
          <a:prstGeom prst="rect">
            <a:avLst/>
          </a:prstGeom>
          <a:solidFill>
            <a:srgbClr val="F89B22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빅데이터 개념의 확대</a:t>
            </a:r>
            <a:endParaRPr lang="en-US" altLang="ko-KR" sz="1500" b="1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2900" y="1452784"/>
            <a:ext cx="9217024" cy="3312368"/>
          </a:xfrm>
          <a:prstGeom prst="rect">
            <a:avLst/>
          </a:prstGeom>
          <a:noFill/>
          <a:ln>
            <a:solidFill>
              <a:srgbClr val="F89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608955" y="4765127"/>
            <a:ext cx="6048840" cy="278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※ </a:t>
            </a:r>
            <a:r>
              <a:rPr lang="ko-KR" altLang="en-US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출처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: Data Technocrats(What is big data, 2013)</a:t>
            </a:r>
          </a:p>
        </p:txBody>
      </p:sp>
    </p:spTree>
    <p:extLst>
      <p:ext uri="{BB962C8B-B14F-4D97-AF65-F5344CB8AC3E}">
        <p14:creationId xmlns:p14="http://schemas.microsoft.com/office/powerpoint/2010/main" val="182501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02</a:t>
            </a:r>
            <a:r>
              <a:rPr lang="en-US" altLang="ko-KR" sz="2000" dirty="0" smtClean="0">
                <a:solidFill>
                  <a:schemeClr val="tx2"/>
                </a:solidFill>
              </a:rPr>
              <a:t>_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빅데이터</a:t>
            </a:r>
            <a:r>
              <a:rPr lang="en-US" altLang="ko-KR" dirty="0"/>
              <a:t>, </a:t>
            </a:r>
            <a:r>
              <a:rPr lang="ko-KR" altLang="en-US" dirty="0"/>
              <a:t>왜 </a:t>
            </a:r>
            <a:r>
              <a:rPr lang="en-US" altLang="ko-KR" dirty="0"/>
              <a:t>4</a:t>
            </a:r>
            <a:r>
              <a:rPr lang="ko-KR" altLang="en-US" dirty="0"/>
              <a:t>차 산업혁명의 핵심 동력인가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54304" y="5517290"/>
            <a:ext cx="9539824" cy="965739"/>
            <a:chOff x="254304" y="5245009"/>
            <a:chExt cx="9539824" cy="965739"/>
          </a:xfrm>
        </p:grpSpPr>
        <p:sp>
          <p:nvSpPr>
            <p:cNvPr id="15" name="직사각형 14"/>
            <p:cNvSpPr/>
            <p:nvPr/>
          </p:nvSpPr>
          <p:spPr>
            <a:xfrm>
              <a:off x="254304" y="5323967"/>
              <a:ext cx="9539824" cy="886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</a:pP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혁신적인 </a:t>
              </a:r>
              <a:r>
                <a:rPr lang="ko-KR" altLang="en-US" sz="15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과학기술로부터 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비롯되는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, 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4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차 산업혁명의 핵심 동력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은 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10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년 후 미래 사회에서 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인공지능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, 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빅데이터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, </a:t>
              </a:r>
              <a:r>
                <a:rPr lang="ko-KR" altLang="en-US" sz="1500" b="1" kern="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사물인터넷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 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등과 관련된 핵심적 직업이 세계를 주도할 전망 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(MK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뉴스</a:t>
              </a:r>
              <a:r>
                <a:rPr lang="en-US" altLang="ko-KR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. 2018. 04)</a:t>
              </a:r>
            </a:p>
            <a:p>
              <a:pPr lvl="0" latinLnBrk="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</a:pPr>
              <a:r>
                <a:rPr lang="ko-KR" altLang="en-US" sz="15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 </a:t>
              </a:r>
              <a:endPara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2902" y="5245009"/>
              <a:ext cx="324000" cy="28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95" y="1443774"/>
            <a:ext cx="6104298" cy="36004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531921" y="1052670"/>
            <a:ext cx="6033310" cy="323165"/>
          </a:xfrm>
          <a:prstGeom prst="rect">
            <a:avLst/>
          </a:prstGeom>
          <a:solidFill>
            <a:srgbClr val="ED5323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차 산업혁명의 동인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지능정보기술</a:t>
            </a:r>
            <a:endParaRPr lang="en-US" altLang="ko-KR" sz="1500" b="1" dirty="0" smtClean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07" y="1443774"/>
            <a:ext cx="2952328" cy="35529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336974" y="1052670"/>
            <a:ext cx="2981804" cy="323165"/>
          </a:xfrm>
          <a:prstGeom prst="rect">
            <a:avLst/>
          </a:prstGeom>
          <a:solidFill>
            <a:srgbClr val="F89B22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500" b="1" dirty="0" smtClean="0">
                <a:solidFill>
                  <a:schemeClr val="bg1"/>
                </a:solidFill>
              </a:rPr>
              <a:t>4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차 산업혁명 유망직업</a:t>
            </a:r>
            <a:endParaRPr lang="en-US" altLang="ko-KR" sz="1500" b="1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03770" y="5012064"/>
            <a:ext cx="3345712" cy="28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※ </a:t>
            </a:r>
            <a:r>
              <a:rPr lang="ko-KR" altLang="en-US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출처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: </a:t>
            </a:r>
            <a:r>
              <a:rPr lang="ko-KR" altLang="en-US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지능정보기술의 개념도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(</a:t>
            </a:r>
            <a:r>
              <a:rPr lang="ko-KR" altLang="en-US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미래창조과학부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 2017</a:t>
            </a:r>
            <a:r>
              <a:rPr lang="en-US" altLang="ko-KR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)</a:t>
            </a:r>
            <a:endParaRPr lang="en-US" altLang="ko-KR" sz="11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8182" y="5012065"/>
            <a:ext cx="3025942" cy="278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※ </a:t>
            </a:r>
            <a:r>
              <a:rPr lang="ko-KR" altLang="en-US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출처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: </a:t>
            </a:r>
            <a:r>
              <a:rPr lang="ko-KR" altLang="en-US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한국직업능력개발원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(</a:t>
            </a:r>
            <a:r>
              <a:rPr lang="en-US" altLang="ko-KR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2018)</a:t>
            </a:r>
            <a:endParaRPr lang="en-US" altLang="ko-KR" sz="11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79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</a:rPr>
              <a:t>03</a:t>
            </a:r>
            <a:r>
              <a:rPr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/>
              <a:t>빅데이터 활용 사례 </a:t>
            </a:r>
            <a:r>
              <a:rPr lang="en-US" altLang="ko-KR" dirty="0"/>
              <a:t>(</a:t>
            </a:r>
            <a:r>
              <a:rPr lang="ko-KR" altLang="en-US" dirty="0"/>
              <a:t>기업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168236" y="4868995"/>
            <a:ext cx="4502219" cy="278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altLang="ko-KR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※ </a:t>
            </a:r>
            <a:r>
              <a:rPr lang="ko-KR" altLang="en-US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출처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: </a:t>
            </a:r>
            <a:r>
              <a:rPr lang="ko-KR" altLang="en-US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빅데이터 적용 이유 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(</a:t>
            </a:r>
            <a:r>
              <a:rPr lang="ko-KR" altLang="en-US" sz="1100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가트너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 2016)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8720" y="1052670"/>
            <a:ext cx="9211855" cy="323165"/>
          </a:xfrm>
          <a:prstGeom prst="rect">
            <a:avLst/>
          </a:prstGeom>
          <a:solidFill>
            <a:srgbClr val="F89B22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비즈니스 측면 빅데이터 활용사례</a:t>
            </a:r>
            <a:endParaRPr lang="en-US" altLang="ko-KR" sz="1500" b="1" dirty="0" smtClean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2900" y="1455475"/>
            <a:ext cx="9217025" cy="3413520"/>
          </a:xfrm>
          <a:prstGeom prst="rect">
            <a:avLst/>
          </a:prstGeom>
          <a:noFill/>
          <a:ln>
            <a:solidFill>
              <a:srgbClr val="F89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2492830"/>
            <a:ext cx="4806534" cy="136815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83" y="1527582"/>
            <a:ext cx="3966898" cy="324036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54304" y="5589300"/>
            <a:ext cx="9539824" cy="92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현재 사실에 기반해 </a:t>
            </a:r>
            <a:r>
              <a:rPr lang="ko-KR" altLang="en-US" sz="15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5323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미래를 예측하고자 하는 비즈니스 가치와 요구 사항</a:t>
            </a: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이 빅데이터 분석에 증대되고 있음</a:t>
            </a:r>
            <a:r>
              <a:rPr lang="en-US" altLang="ko-KR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.    </a:t>
            </a:r>
          </a:p>
          <a:p>
            <a:pPr lvl="0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분석 데이터의 유형 역시 정형 데이터가 아닌 </a:t>
            </a:r>
            <a:r>
              <a:rPr lang="ko-KR" altLang="en-US" sz="1500" b="1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5323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반정형</a:t>
            </a:r>
            <a:r>
              <a:rPr lang="en-US" altLang="ko-KR" sz="15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5323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·</a:t>
            </a:r>
            <a:r>
              <a:rPr lang="ko-KR" altLang="en-US" sz="15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5323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비정형 데이터</a:t>
            </a: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가 주를 이루고 있음</a:t>
            </a:r>
            <a:r>
              <a:rPr lang="en-US" altLang="ko-KR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. </a:t>
            </a:r>
          </a:p>
          <a:p>
            <a:pPr lvl="0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이에 오픈소스 기반의 다양한 응용 프로그램을 통해 보다 강력하고 다양한 분석 기법을 적용하고 있음</a:t>
            </a:r>
            <a:r>
              <a:rPr lang="en-US" altLang="ko-KR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.</a:t>
            </a:r>
            <a:endParaRPr lang="ko-KR" altLang="en-US" sz="15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42902" y="5517290"/>
            <a:ext cx="324000" cy="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78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</a:rPr>
              <a:t>03</a:t>
            </a:r>
            <a:r>
              <a:rPr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/>
              <a:t>빅데이터 활용 사례 </a:t>
            </a:r>
            <a:r>
              <a:rPr lang="en-US" altLang="ko-KR" dirty="0"/>
              <a:t>(</a:t>
            </a:r>
            <a:r>
              <a:rPr lang="ko-KR" altLang="en-US" dirty="0"/>
              <a:t>업종별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4304" y="5589300"/>
            <a:ext cx="953982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en-US" altLang="ko-KR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4</a:t>
            </a: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차 산업혁명 시대에는 다양한 종류의 데이터를 연계하여 미래를 예측함으로써 </a:t>
            </a:r>
            <a:r>
              <a:rPr lang="ko-KR" altLang="en-US" sz="15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5323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새로운 지식과 가치를 창출</a:t>
            </a: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하며</a:t>
            </a:r>
            <a:r>
              <a:rPr lang="en-US" altLang="ko-KR" sz="15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</a:t>
            </a:r>
            <a:br>
              <a:rPr lang="en-US" altLang="ko-KR" sz="15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</a:br>
            <a:r>
              <a:rPr lang="ko-KR" altLang="en-US" sz="15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더 </a:t>
            </a: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나은 정책을 수립</a:t>
            </a:r>
            <a:r>
              <a:rPr lang="en-US" altLang="ko-KR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 </a:t>
            </a: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집행하는 과정을 마련하는 것이 </a:t>
            </a:r>
            <a:r>
              <a:rPr lang="ko-KR" altLang="en-US" sz="15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핵심</a:t>
            </a:r>
            <a:endParaRPr lang="ko-KR" altLang="en-US" sz="15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대규모로 축적된 데이터를 인공지능 기술인 </a:t>
            </a:r>
            <a:r>
              <a:rPr lang="ko-KR" altLang="en-US" sz="1500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머신러닝</a:t>
            </a: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및 </a:t>
            </a:r>
            <a:r>
              <a:rPr lang="ko-KR" altLang="en-US" sz="1500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딥러닝</a:t>
            </a: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기반으로 </a:t>
            </a:r>
            <a:r>
              <a:rPr lang="ko-KR" altLang="en-US" sz="15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5323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정확하게 분석</a:t>
            </a:r>
            <a:r>
              <a:rPr lang="ko-KR" altLang="en-US" sz="15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하는 것이 중요해지고 있음</a:t>
            </a:r>
            <a:r>
              <a:rPr lang="en-US" altLang="ko-KR" sz="15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.</a:t>
            </a:r>
            <a:r>
              <a:rPr lang="ko-KR" altLang="en-US" sz="15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 </a:t>
            </a:r>
            <a:endParaRPr lang="ko-KR" altLang="en-US" sz="15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1556" y="4869200"/>
            <a:ext cx="9361966" cy="278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altLang="ko-KR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※ </a:t>
            </a:r>
            <a:r>
              <a:rPr lang="ko-KR" altLang="en-US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출처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: KBS </a:t>
            </a:r>
            <a:r>
              <a:rPr lang="ko-KR" altLang="en-US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보도자료 “빅데이터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 </a:t>
            </a:r>
            <a:r>
              <a:rPr lang="ko-KR" altLang="en-US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세상을 바꾸다” 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(http://news.kbs.co.kr/economic/2012/02/01/2428163.html)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62195" y="1556693"/>
            <a:ext cx="792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의료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753" y="1052736"/>
            <a:ext cx="9211816" cy="323165"/>
          </a:xfrm>
          <a:prstGeom prst="rect">
            <a:avLst/>
          </a:prstGeom>
          <a:solidFill>
            <a:srgbClr val="F89B22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업종별 빅데이터 활용 사례</a:t>
            </a:r>
            <a:endParaRPr lang="en-US" altLang="ko-KR" sz="1500" b="1" dirty="0" smtClean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13" y="1884649"/>
            <a:ext cx="2884773" cy="9361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-8472" r="7022"/>
          <a:stretch/>
        </p:blipFill>
        <p:spPr>
          <a:xfrm>
            <a:off x="3282528" y="1884649"/>
            <a:ext cx="1885708" cy="9070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615017" y="1556693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무인 자동차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74471" y="2892761"/>
            <a:ext cx="23762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반도체 제조 분야 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80" y="3180793"/>
            <a:ext cx="3657549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246" y="1852565"/>
            <a:ext cx="4268062" cy="280047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312256" y="1556792"/>
            <a:ext cx="4032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스마트 제조 분야 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2900" y="1455541"/>
            <a:ext cx="9217025" cy="3413520"/>
          </a:xfrm>
          <a:prstGeom prst="rect">
            <a:avLst/>
          </a:prstGeom>
          <a:noFill/>
          <a:ln>
            <a:solidFill>
              <a:srgbClr val="F89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42902" y="5517290"/>
            <a:ext cx="324000" cy="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52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chemeClr val="tx2"/>
                </a:solidFill>
              </a:rPr>
              <a:t>04</a:t>
            </a:r>
            <a:r>
              <a:rPr lang="en-US" altLang="ko-KR" sz="2000" smtClean="0">
                <a:solidFill>
                  <a:schemeClr val="tx2"/>
                </a:solidFill>
              </a:rPr>
              <a:t>_</a:t>
            </a:r>
            <a:r>
              <a:rPr lang="en-US" altLang="ko-KR" smtClean="0">
                <a:solidFill>
                  <a:schemeClr val="tx2"/>
                </a:solidFill>
              </a:rPr>
              <a:t> </a:t>
            </a:r>
            <a:r>
              <a:rPr lang="ko-KR" altLang="en-US"/>
              <a:t>공공분야 빅데이터 활용 사례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52872" y="1052670"/>
            <a:ext cx="4464496" cy="323165"/>
          </a:xfrm>
          <a:prstGeom prst="rect">
            <a:avLst/>
          </a:prstGeom>
          <a:solidFill>
            <a:srgbClr val="F89B22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공공 데이터 국내 활용사례 </a:t>
            </a:r>
            <a:endParaRPr lang="en-US" altLang="ko-KR" sz="1500" b="1" dirty="0" smtClean="0">
              <a:solidFill>
                <a:schemeClr val="bg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46967" y="1455475"/>
            <a:ext cx="4470400" cy="3413520"/>
          </a:xfrm>
          <a:prstGeom prst="rect">
            <a:avLst/>
          </a:prstGeom>
          <a:noFill/>
          <a:ln>
            <a:solidFill>
              <a:srgbClr val="F89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111304" y="1052670"/>
            <a:ext cx="4464496" cy="323165"/>
          </a:xfrm>
          <a:prstGeom prst="rect">
            <a:avLst/>
          </a:prstGeom>
          <a:solidFill>
            <a:srgbClr val="ED5323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공공 데이터 해외 활용사례 </a:t>
            </a:r>
            <a:endParaRPr lang="en-US" altLang="ko-KR" sz="1500" b="1" dirty="0" smtClean="0">
              <a:solidFill>
                <a:schemeClr val="bg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105399" y="1455475"/>
            <a:ext cx="4470400" cy="3413520"/>
          </a:xfrm>
          <a:prstGeom prst="rect">
            <a:avLst/>
          </a:prstGeom>
          <a:noFill/>
          <a:ln>
            <a:solidFill>
              <a:srgbClr val="ED5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672166"/>
            <a:ext cx="4244314" cy="2952328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36" y="1628734"/>
            <a:ext cx="4352782" cy="3024336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254304" y="5589300"/>
            <a:ext cx="9539824" cy="92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공공데이터가 효과적으로 활용될 수 있도록 돕고 공공데이터의 가치를 높인 국내외 빅데이터 활용 사례로써</a:t>
            </a:r>
            <a:r>
              <a:rPr lang="en-US" altLang="ko-KR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</a:t>
            </a:r>
          </a:p>
          <a:p>
            <a:pPr lvl="0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일반 국민들에게 </a:t>
            </a:r>
            <a:r>
              <a:rPr lang="ko-KR" altLang="en-US" sz="15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5323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정보 공개의 투명성과 효율성 제공</a:t>
            </a: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5323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</a:t>
            </a: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및 공공기관 입장에서 일반 국민들의 </a:t>
            </a:r>
            <a:r>
              <a:rPr lang="ko-KR" altLang="en-US" sz="1500" b="1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5323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참여성과</a:t>
            </a:r>
            <a:r>
              <a:rPr lang="ko-KR" altLang="en-US" sz="15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5323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</a:t>
            </a:r>
            <a:r>
              <a:rPr lang="ko-KR" altLang="en-US" sz="1500" b="1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5323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혁신성</a:t>
            </a:r>
            <a:r>
              <a:rPr lang="ko-KR" altLang="en-US" sz="1500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을</a:t>
            </a: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</a:t>
            </a:r>
            <a:endParaRPr lang="en-US" altLang="ko-KR" sz="15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이끌어내는 성과를 달성함</a:t>
            </a:r>
            <a:r>
              <a:rPr lang="en-US" altLang="ko-KR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.</a:t>
            </a:r>
            <a:endParaRPr lang="ko-KR" altLang="en-US" sz="15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42902" y="5517290"/>
            <a:ext cx="324000" cy="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chemeClr val="tx2"/>
                </a:solidFill>
              </a:rPr>
              <a:t>05</a:t>
            </a:r>
            <a:r>
              <a:rPr lang="en-US" altLang="ko-KR" sz="2000" smtClean="0">
                <a:solidFill>
                  <a:schemeClr val="tx2"/>
                </a:solidFill>
              </a:rPr>
              <a:t>_</a:t>
            </a:r>
            <a:r>
              <a:rPr lang="en-US" altLang="ko-KR" smtClean="0">
                <a:solidFill>
                  <a:schemeClr val="tx2"/>
                </a:solidFill>
              </a:rPr>
              <a:t> </a:t>
            </a:r>
            <a:r>
              <a:rPr lang="ko-KR" altLang="en-US"/>
              <a:t>빅데이터 시장</a:t>
            </a:r>
          </a:p>
        </p:txBody>
      </p:sp>
      <p:grpSp>
        <p:nvGrpSpPr>
          <p:cNvPr id="191" name="그룹 190"/>
          <p:cNvGrpSpPr/>
          <p:nvPr/>
        </p:nvGrpSpPr>
        <p:grpSpPr>
          <a:xfrm>
            <a:off x="254304" y="5515448"/>
            <a:ext cx="9539824" cy="1009982"/>
            <a:chOff x="254304" y="5517290"/>
            <a:chExt cx="9539824" cy="1009982"/>
          </a:xfrm>
        </p:grpSpPr>
        <p:sp>
          <p:nvSpPr>
            <p:cNvPr id="192" name="직사각형 191"/>
            <p:cNvSpPr/>
            <p:nvPr/>
          </p:nvSpPr>
          <p:spPr>
            <a:xfrm>
              <a:off x="254304" y="5596248"/>
              <a:ext cx="9539824" cy="93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</a:pP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세계 빅데이터 시장은 현재도 성장 중이며 낙관적인 전망과 높은 성장률을 </a:t>
              </a:r>
              <a:r>
                <a:rPr lang="ko-KR" altLang="en-US" sz="1500" kern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예측하고 있음</a:t>
              </a:r>
              <a:r>
                <a:rPr lang="en-US" altLang="ko-KR" sz="1500" kern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.</a:t>
              </a:r>
              <a:endParaRPr lang="ko-KR" altLang="en-US" sz="15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  <a:p>
              <a:pPr lvl="0" latinLnBrk="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</a:pPr>
              <a:r>
                <a:rPr lang="ko-KR" altLang="en-US" sz="15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국내 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빅데이터 </a:t>
              </a:r>
              <a:r>
                <a:rPr lang="ko-KR" altLang="en-US" sz="15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시장은 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2020</a:t>
              </a:r>
              <a:r>
                <a:rPr lang="ko-KR" altLang="en-US" sz="15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년까지 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8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억 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9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천만 달러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(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한화 약 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1</a:t>
              </a: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조 원</a:t>
              </a:r>
              <a:r>
                <a:rPr lang="en-US" altLang="ko-KR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)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규모까지 성장할 것으로 예측됨에 따라     </a:t>
              </a:r>
            </a:p>
            <a:p>
              <a:pPr lvl="0" latinLnBrk="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</a:pPr>
              <a:r>
                <a:rPr lang="ko-KR" altLang="en-US" sz="15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D5323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빅데이터 관련 전문 인력의 수요도 지속해서 증가</a:t>
              </a:r>
              <a:r>
                <a:rPr lang="ko-KR" altLang="en-US" sz="15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할 것으로 전망 </a:t>
              </a:r>
              <a:endParaRPr lang="en-US" altLang="ko-KR" sz="15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342902" y="5517290"/>
              <a:ext cx="324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4" name="직사각형 193"/>
          <p:cNvSpPr/>
          <p:nvPr/>
        </p:nvSpPr>
        <p:spPr>
          <a:xfrm>
            <a:off x="4824368" y="4884078"/>
            <a:ext cx="4821351" cy="278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altLang="ko-KR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※ </a:t>
            </a:r>
            <a:r>
              <a:rPr lang="ko-KR" altLang="en-US" sz="11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출처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: </a:t>
            </a:r>
            <a:r>
              <a:rPr lang="en-US" altLang="ko-KR" sz="1100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statista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(SPRI </a:t>
            </a:r>
            <a:r>
              <a:rPr lang="ko-KR" altLang="en-US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소프트웨어정책연구소 재편집</a:t>
            </a:r>
            <a:r>
              <a:rPr lang="en-US" altLang="ko-KR" sz="11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 2016) </a:t>
            </a:r>
          </a:p>
        </p:txBody>
      </p:sp>
      <p:sp>
        <p:nvSpPr>
          <p:cNvPr id="195" name="직사각형 194"/>
          <p:cNvSpPr/>
          <p:nvPr/>
        </p:nvSpPr>
        <p:spPr>
          <a:xfrm>
            <a:off x="352872" y="1052670"/>
            <a:ext cx="4464496" cy="323165"/>
          </a:xfrm>
          <a:prstGeom prst="rect">
            <a:avLst/>
          </a:prstGeom>
          <a:solidFill>
            <a:srgbClr val="F89B22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국내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빅데이터 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시장규모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346967" y="1455475"/>
            <a:ext cx="4470400" cy="3413520"/>
          </a:xfrm>
          <a:prstGeom prst="rect">
            <a:avLst/>
          </a:prstGeom>
          <a:noFill/>
          <a:ln>
            <a:solidFill>
              <a:srgbClr val="F89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/>
          <p:cNvSpPr/>
          <p:nvPr/>
        </p:nvSpPr>
        <p:spPr>
          <a:xfrm>
            <a:off x="5111304" y="1052670"/>
            <a:ext cx="4464496" cy="323165"/>
          </a:xfrm>
          <a:prstGeom prst="rect">
            <a:avLst/>
          </a:prstGeom>
          <a:solidFill>
            <a:srgbClr val="ED5323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세계 빅데이터 시장 동향 및 전망</a:t>
            </a:r>
            <a:endParaRPr lang="en-US" altLang="ko-KR" sz="1500" b="1" dirty="0" smtClean="0">
              <a:solidFill>
                <a:schemeClr val="bg1"/>
              </a:solidFill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5105399" y="1455475"/>
            <a:ext cx="4470400" cy="3413520"/>
          </a:xfrm>
          <a:prstGeom prst="rect">
            <a:avLst/>
          </a:prstGeom>
          <a:noFill/>
          <a:ln>
            <a:solidFill>
              <a:srgbClr val="ED5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9" name="그림 1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23" y="1927267"/>
            <a:ext cx="4346451" cy="2612118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2" y="2277967"/>
            <a:ext cx="4305300" cy="23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311274"/>
            <a:ext cx="6320396" cy="454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chemeClr val="tx2"/>
                </a:solidFill>
              </a:rPr>
              <a:t>06</a:t>
            </a:r>
            <a:r>
              <a:rPr lang="en-US" altLang="ko-KR" sz="2000" smtClean="0">
                <a:solidFill>
                  <a:schemeClr val="tx2"/>
                </a:solidFill>
              </a:rPr>
              <a:t>_</a:t>
            </a:r>
            <a:r>
              <a:rPr lang="en-US" altLang="ko-KR" smtClean="0">
                <a:solidFill>
                  <a:schemeClr val="tx2"/>
                </a:solidFill>
              </a:rPr>
              <a:t> </a:t>
            </a:r>
            <a:r>
              <a:rPr lang="ko-KR" altLang="en-US" smtClean="0"/>
              <a:t>과정 소개</a:t>
            </a:r>
            <a:endParaRPr lang="ko-KR" altLang="en-US"/>
          </a:p>
        </p:txBody>
      </p:sp>
      <p:sp>
        <p:nvSpPr>
          <p:cNvPr id="191" name="직사각형 190"/>
          <p:cNvSpPr/>
          <p:nvPr/>
        </p:nvSpPr>
        <p:spPr>
          <a:xfrm>
            <a:off x="165042" y="839878"/>
            <a:ext cx="9739372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ko-KR" altLang="en-US" sz="1600" b="1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ㅣ</a:t>
            </a:r>
            <a:r>
              <a:rPr lang="ko-KR" altLang="en-US" sz="1600" kern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본</a:t>
            </a:r>
            <a:r>
              <a:rPr lang="ko-KR" altLang="en-US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과정은 실제 생활 속의 빅데이터를 통계기반으로 분석하고</a:t>
            </a: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, </a:t>
            </a:r>
            <a: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/>
            </a:r>
            <a:b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</a:br>
            <a:r>
              <a:rPr lang="en-US" altLang="ko-KR" sz="16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   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창의적인 문제 해결 방법으로 </a:t>
            </a:r>
            <a:r>
              <a:rPr lang="ko-KR" altLang="en-US" sz="16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빅데이터 </a:t>
            </a:r>
            <a:r>
              <a: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기술을 습득할 수 있도록 구성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되었습니다</a:t>
            </a: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43566" y="1930461"/>
            <a:ext cx="9560847" cy="896581"/>
            <a:chOff x="343566" y="1858451"/>
            <a:chExt cx="9560847" cy="896581"/>
          </a:xfrm>
        </p:grpSpPr>
        <p:grpSp>
          <p:nvGrpSpPr>
            <p:cNvPr id="205" name="그룹 204"/>
            <p:cNvGrpSpPr/>
            <p:nvPr/>
          </p:nvGrpSpPr>
          <p:grpSpPr>
            <a:xfrm>
              <a:off x="343566" y="1858451"/>
              <a:ext cx="9560847" cy="896581"/>
              <a:chOff x="343566" y="2100359"/>
              <a:chExt cx="8025067" cy="752561"/>
            </a:xfrm>
          </p:grpSpPr>
          <p:sp>
            <p:nvSpPr>
              <p:cNvPr id="206" name="직사각형 205"/>
              <p:cNvSpPr/>
              <p:nvPr/>
            </p:nvSpPr>
            <p:spPr>
              <a:xfrm>
                <a:off x="1150924" y="2229160"/>
                <a:ext cx="3314607" cy="497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latinLnBrk="0">
                  <a:spcBef>
                    <a:spcPts val="300"/>
                  </a:spcBef>
                  <a:buClr>
                    <a:schemeClr val="tx2"/>
                  </a:buClr>
                </a:pPr>
                <a:r>
                  <a:rPr lang="ko-KR" altLang="en-US" sz="1500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빅데이터 특성화 과정</a:t>
                </a:r>
              </a:p>
              <a:p>
                <a:pPr lvl="0" latinLnBrk="0">
                  <a:spcBef>
                    <a:spcPts val="300"/>
                  </a:spcBef>
                  <a:buClr>
                    <a:schemeClr val="tx2"/>
                  </a:buClr>
                </a:pPr>
                <a:r>
                  <a:rPr lang="en-US" altLang="ko-KR" sz="1400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- [</a:t>
                </a:r>
                <a:r>
                  <a:rPr lang="en-US" altLang="ko-KR" sz="1400" b="1" kern="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BDJ] </a:t>
                </a:r>
                <a:r>
                  <a:rPr lang="en-US" altLang="ko-KR" sz="1400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Big Data </a:t>
                </a:r>
                <a:r>
                  <a:rPr lang="en-US" altLang="ko-KR" sz="1400" b="1" kern="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Junior</a:t>
                </a:r>
                <a:endParaRPr lang="en-US" altLang="ko-KR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endParaRPr>
              </a:p>
            </p:txBody>
          </p:sp>
          <p:grpSp>
            <p:nvGrpSpPr>
              <p:cNvPr id="207" name="그룹 206"/>
              <p:cNvGrpSpPr/>
              <p:nvPr/>
            </p:nvGrpSpPr>
            <p:grpSpPr>
              <a:xfrm>
                <a:off x="343566" y="2100359"/>
                <a:ext cx="752561" cy="752561"/>
                <a:chOff x="343566" y="2100359"/>
                <a:chExt cx="752561" cy="752561"/>
              </a:xfrm>
            </p:grpSpPr>
            <p:sp>
              <p:nvSpPr>
                <p:cNvPr id="210" name="직사각형 209"/>
                <p:cNvSpPr/>
                <p:nvPr/>
              </p:nvSpPr>
              <p:spPr>
                <a:xfrm>
                  <a:off x="343566" y="2335760"/>
                  <a:ext cx="752559" cy="258338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400" kern="0">
                      <a:ln>
                        <a:solidFill>
                          <a:srgbClr val="1C75ED">
                            <a:alpha val="0"/>
                          </a:srgbClr>
                        </a:solidFill>
                      </a:ln>
                      <a:solidFill>
                        <a:schemeClr val="accent4"/>
                      </a:solidFill>
                      <a:latin typeface="삼성긴고딕 Medium" panose="020B0600000101010101" pitchFamily="50" charset="-127"/>
                      <a:ea typeface="삼성긴고딕 Medium" panose="020B0600000101010101" pitchFamily="50" charset="-127"/>
                    </a:rPr>
                    <a:t>과정명</a:t>
                  </a:r>
                </a:p>
              </p:txBody>
            </p:sp>
            <p:sp>
              <p:nvSpPr>
                <p:cNvPr id="211" name="액자 210"/>
                <p:cNvSpPr/>
                <p:nvPr/>
              </p:nvSpPr>
              <p:spPr>
                <a:xfrm>
                  <a:off x="343566" y="2100359"/>
                  <a:ext cx="752561" cy="752561"/>
                </a:xfrm>
                <a:prstGeom prst="frame">
                  <a:avLst>
                    <a:gd name="adj1" fmla="val 5622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8" name="자유형 207"/>
              <p:cNvSpPr/>
              <p:nvPr/>
            </p:nvSpPr>
            <p:spPr>
              <a:xfrm>
                <a:off x="1152928" y="2100359"/>
                <a:ext cx="2900855" cy="0"/>
              </a:xfrm>
              <a:custGeom>
                <a:avLst/>
                <a:gdLst>
                  <a:gd name="connsiteX0" fmla="*/ 0 w 4433977"/>
                  <a:gd name="connsiteY0" fmla="*/ 0 h 0"/>
                  <a:gd name="connsiteX1" fmla="*/ 4433977 w 4433977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3977">
                    <a:moveTo>
                      <a:pt x="0" y="0"/>
                    </a:moveTo>
                    <a:lnTo>
                      <a:pt x="4433977" y="0"/>
                    </a:lnTo>
                  </a:path>
                </a:pathLst>
              </a:custGeom>
              <a:noFill/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자유형 208"/>
              <p:cNvSpPr/>
              <p:nvPr/>
            </p:nvSpPr>
            <p:spPr>
              <a:xfrm>
                <a:off x="1152928" y="2852920"/>
                <a:ext cx="2900855" cy="0"/>
              </a:xfrm>
              <a:custGeom>
                <a:avLst/>
                <a:gdLst>
                  <a:gd name="connsiteX0" fmla="*/ 0 w 4433977"/>
                  <a:gd name="connsiteY0" fmla="*/ 0 h 0"/>
                  <a:gd name="connsiteX1" fmla="*/ 4433977 w 4433977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3977">
                    <a:moveTo>
                      <a:pt x="0" y="0"/>
                    </a:moveTo>
                    <a:lnTo>
                      <a:pt x="4433977" y="0"/>
                    </a:lnTo>
                  </a:path>
                </a:pathLst>
              </a:custGeom>
              <a:noFill/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5176773" y="2342182"/>
                <a:ext cx="3191860" cy="2712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latinLnBrk="0">
                  <a:spcBef>
                    <a:spcPts val="300"/>
                  </a:spcBef>
                  <a:buClr>
                    <a:schemeClr val="tx2"/>
                  </a:buClr>
                </a:pPr>
                <a:r>
                  <a:rPr lang="en-US" altLang="ko-KR" sz="1500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7</a:t>
                </a:r>
                <a:r>
                  <a:rPr lang="ko-KR" altLang="en-US" sz="1500" b="1" kern="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월 </a:t>
                </a:r>
                <a:r>
                  <a:rPr lang="en-US" altLang="ko-KR" sz="1500" b="1" kern="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23</a:t>
                </a:r>
                <a:r>
                  <a:rPr lang="ko-KR" altLang="en-US" sz="1500" b="1" kern="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일 </a:t>
                </a:r>
                <a:r>
                  <a:rPr lang="en-US" altLang="ko-KR" sz="1500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~ 8</a:t>
                </a:r>
                <a:r>
                  <a:rPr lang="ko-KR" altLang="en-US" sz="1500" b="1" kern="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월 </a:t>
                </a:r>
                <a:r>
                  <a:rPr lang="en-US" altLang="ko-KR" sz="1500" b="1" kern="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3</a:t>
                </a:r>
                <a:r>
                  <a:rPr lang="ko-KR" altLang="en-US" sz="1500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일</a:t>
                </a:r>
                <a:r>
                  <a:rPr lang="ko-KR" altLang="en-US" sz="1500" b="1" kern="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 </a:t>
                </a:r>
                <a:r>
                  <a:rPr lang="en-US" altLang="ko-KR" sz="1500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(2</a:t>
                </a:r>
                <a:r>
                  <a:rPr lang="ko-KR" altLang="en-US" sz="1500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주</a:t>
                </a:r>
                <a:r>
                  <a:rPr lang="en-US" altLang="ko-KR" sz="1500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)</a:t>
                </a:r>
              </a:p>
            </p:txBody>
          </p:sp>
        </p:grpSp>
        <p:grpSp>
          <p:nvGrpSpPr>
            <p:cNvPr id="212" name="그룹 211"/>
            <p:cNvGrpSpPr/>
            <p:nvPr/>
          </p:nvGrpSpPr>
          <p:grpSpPr>
            <a:xfrm>
              <a:off x="5122600" y="1858451"/>
              <a:ext cx="4420252" cy="896581"/>
              <a:chOff x="343566" y="2100359"/>
              <a:chExt cx="3710217" cy="752561"/>
            </a:xfrm>
          </p:grpSpPr>
          <p:grpSp>
            <p:nvGrpSpPr>
              <p:cNvPr id="214" name="그룹 213"/>
              <p:cNvGrpSpPr/>
              <p:nvPr/>
            </p:nvGrpSpPr>
            <p:grpSpPr>
              <a:xfrm>
                <a:off x="343566" y="2100359"/>
                <a:ext cx="752561" cy="752561"/>
                <a:chOff x="343566" y="2100359"/>
                <a:chExt cx="752561" cy="752561"/>
              </a:xfrm>
            </p:grpSpPr>
            <p:sp>
              <p:nvSpPr>
                <p:cNvPr id="217" name="직사각형 216"/>
                <p:cNvSpPr/>
                <p:nvPr/>
              </p:nvSpPr>
              <p:spPr>
                <a:xfrm>
                  <a:off x="343566" y="2335760"/>
                  <a:ext cx="752559" cy="258338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400" kern="0">
                      <a:ln>
                        <a:solidFill>
                          <a:srgbClr val="1C75ED">
                            <a:alpha val="0"/>
                          </a:srgbClr>
                        </a:solidFill>
                      </a:ln>
                      <a:solidFill>
                        <a:schemeClr val="accent4"/>
                      </a:solidFill>
                      <a:latin typeface="삼성긴고딕 Medium" panose="020B0600000101010101" pitchFamily="50" charset="-127"/>
                      <a:ea typeface="삼성긴고딕 Medium" panose="020B0600000101010101" pitchFamily="50" charset="-127"/>
                    </a:rPr>
                    <a:t>교육일정</a:t>
                  </a:r>
                </a:p>
              </p:txBody>
            </p:sp>
            <p:sp>
              <p:nvSpPr>
                <p:cNvPr id="218" name="액자 217"/>
                <p:cNvSpPr/>
                <p:nvPr/>
              </p:nvSpPr>
              <p:spPr>
                <a:xfrm>
                  <a:off x="343566" y="2100359"/>
                  <a:ext cx="752561" cy="752561"/>
                </a:xfrm>
                <a:prstGeom prst="frame">
                  <a:avLst>
                    <a:gd name="adj1" fmla="val 5622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5" name="자유형 214"/>
              <p:cNvSpPr/>
              <p:nvPr/>
            </p:nvSpPr>
            <p:spPr>
              <a:xfrm>
                <a:off x="1152928" y="2100359"/>
                <a:ext cx="2900855" cy="0"/>
              </a:xfrm>
              <a:custGeom>
                <a:avLst/>
                <a:gdLst>
                  <a:gd name="connsiteX0" fmla="*/ 0 w 4433977"/>
                  <a:gd name="connsiteY0" fmla="*/ 0 h 0"/>
                  <a:gd name="connsiteX1" fmla="*/ 4433977 w 4433977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3977">
                    <a:moveTo>
                      <a:pt x="0" y="0"/>
                    </a:moveTo>
                    <a:lnTo>
                      <a:pt x="4433977" y="0"/>
                    </a:lnTo>
                  </a:path>
                </a:pathLst>
              </a:custGeom>
              <a:noFill/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자유형 215"/>
              <p:cNvSpPr/>
              <p:nvPr/>
            </p:nvSpPr>
            <p:spPr>
              <a:xfrm>
                <a:off x="1152928" y="2852920"/>
                <a:ext cx="2900855" cy="0"/>
              </a:xfrm>
              <a:custGeom>
                <a:avLst/>
                <a:gdLst>
                  <a:gd name="connsiteX0" fmla="*/ 0 w 4433977"/>
                  <a:gd name="connsiteY0" fmla="*/ 0 h 0"/>
                  <a:gd name="connsiteX1" fmla="*/ 4433977 w 4433977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3977">
                    <a:moveTo>
                      <a:pt x="0" y="0"/>
                    </a:moveTo>
                    <a:lnTo>
                      <a:pt x="4433977" y="0"/>
                    </a:lnTo>
                  </a:path>
                </a:pathLst>
              </a:custGeom>
              <a:noFill/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4854318" y="3319485"/>
            <a:ext cx="5050096" cy="1330092"/>
            <a:chOff x="4753428" y="3408912"/>
            <a:chExt cx="5050096" cy="1330092"/>
          </a:xfrm>
        </p:grpSpPr>
        <p:sp>
          <p:nvSpPr>
            <p:cNvPr id="31" name="직사각형 30"/>
            <p:cNvSpPr/>
            <p:nvPr/>
          </p:nvSpPr>
          <p:spPr>
            <a:xfrm>
              <a:off x="4975808" y="3795156"/>
              <a:ext cx="4827716" cy="943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0" indent="-88900" latinLnBrk="0">
                <a:spcBef>
                  <a:spcPts val="8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ko-KR" altLang="en-US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 </a:t>
              </a:r>
              <a:r>
                <a:rPr lang="ko-KR" altLang="en-US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교육 기간</a:t>
              </a:r>
              <a:r>
                <a:rPr lang="ko-KR" altLang="en-US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 </a:t>
              </a:r>
              <a:r>
                <a:rPr lang="en-US" altLang="ko-KR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</a:t>
              </a:r>
              <a:r>
                <a:rPr lang="ko-KR" altLang="en-US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총 </a:t>
              </a:r>
              <a:r>
                <a:rPr lang="en-US" altLang="ko-KR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10</a:t>
              </a:r>
              <a:r>
                <a:rPr lang="ko-KR" altLang="en-US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일</a:t>
              </a:r>
              <a:r>
                <a:rPr lang="en-US" altLang="ko-KR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, </a:t>
              </a:r>
              <a:r>
                <a:rPr lang="en-US" altLang="ko-KR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60</a:t>
              </a:r>
              <a:r>
                <a:rPr lang="ko-KR" altLang="en-US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시간 </a:t>
              </a:r>
              <a:r>
                <a:rPr lang="en-US" altLang="ko-KR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(6</a:t>
              </a:r>
              <a:r>
                <a:rPr lang="ko-KR" altLang="en-US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시간</a:t>
              </a:r>
              <a:r>
                <a:rPr lang="en-US" altLang="ko-KR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/</a:t>
              </a:r>
              <a:r>
                <a:rPr lang="ko-KR" altLang="en-US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일</a:t>
              </a:r>
              <a:r>
                <a:rPr lang="en-US" altLang="ko-KR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)</a:t>
              </a:r>
            </a:p>
            <a:p>
              <a:pPr marL="88900" lvl="0" indent="-88900" latinLnBrk="0">
                <a:spcBef>
                  <a:spcPts val="8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ko-KR" altLang="en-US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 </a:t>
              </a:r>
              <a:r>
                <a:rPr lang="ko-KR" altLang="en-US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교육 시간</a:t>
              </a:r>
              <a:r>
                <a:rPr lang="ko-KR" altLang="en-US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 </a:t>
              </a:r>
              <a:r>
                <a:rPr lang="en-US" altLang="ko-KR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</a:t>
              </a:r>
              <a:r>
                <a:rPr lang="ko-KR" altLang="en-US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매주 월요일</a:t>
              </a:r>
              <a:r>
                <a:rPr lang="en-US" altLang="ko-KR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~</a:t>
              </a:r>
              <a:r>
                <a:rPr lang="ko-KR" altLang="en-US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금요일 </a:t>
              </a:r>
              <a:endParaRPr lang="en-US" altLang="ko-KR" sz="1400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  <a:p>
              <a:pPr marL="88900" lvl="0" indent="-88900" latinLnBrk="0">
                <a:spcBef>
                  <a:spcPts val="8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ko-KR" altLang="en-US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수강 정원 </a:t>
              </a:r>
              <a:r>
                <a:rPr lang="en-US" altLang="ko-KR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90</a:t>
              </a:r>
              <a:r>
                <a:rPr lang="ko-KR" altLang="en-US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명</a:t>
              </a:r>
              <a:endParaRPr lang="ko-KR" altLang="en-US" sz="14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4753428" y="3408912"/>
              <a:ext cx="4688534" cy="264950"/>
              <a:chOff x="343566" y="3268342"/>
              <a:chExt cx="4688534" cy="264950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343566" y="3268342"/>
                <a:ext cx="266400" cy="264950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500" b="1" kern="0" smtClean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tx2"/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1</a:t>
                </a:r>
                <a:endParaRPr lang="ko-KR" altLang="en-US" sz="1500" b="1" ker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609966" y="3268342"/>
                <a:ext cx="4422134" cy="264950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ko-KR" altLang="en-US" sz="1500" kern="0" smtClean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삼성긴고딕 Medium" panose="020B0600000101010101" pitchFamily="50" charset="-127"/>
                    <a:ea typeface="삼성긴고딕 Medium" panose="020B0600000101010101" pitchFamily="50" charset="-127"/>
                  </a:rPr>
                  <a:t>  학습 안내</a:t>
                </a:r>
                <a:endParaRPr lang="ko-KR" altLang="en-US" sz="1500" ker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4854318" y="5013220"/>
            <a:ext cx="5050096" cy="694021"/>
            <a:chOff x="4753428" y="5059157"/>
            <a:chExt cx="5050096" cy="694021"/>
          </a:xfrm>
        </p:grpSpPr>
        <p:sp>
          <p:nvSpPr>
            <p:cNvPr id="36" name="직사각형 35"/>
            <p:cNvSpPr/>
            <p:nvPr/>
          </p:nvSpPr>
          <p:spPr>
            <a:xfrm>
              <a:off x="4975808" y="5445401"/>
              <a:ext cx="48277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lvl="0" indent="-88900" latinLnBrk="0">
                <a:spcBef>
                  <a:spcPts val="8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ko-KR" altLang="en-US" sz="1400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 </a:t>
              </a:r>
              <a:r>
                <a:rPr lang="ko-KR" altLang="en-US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경기 소재 </a:t>
              </a:r>
              <a:r>
                <a:rPr lang="ko-KR" altLang="en-US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특성화 고등학교 재학생</a:t>
              </a:r>
              <a:endParaRPr lang="ko-KR" altLang="en-US" sz="14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753428" y="5059157"/>
              <a:ext cx="4688534" cy="264950"/>
              <a:chOff x="343566" y="3268342"/>
              <a:chExt cx="4688534" cy="264950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43566" y="3268342"/>
                <a:ext cx="266400" cy="264950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500" b="1" kern="0" smtClean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tx2"/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2</a:t>
                </a:r>
                <a:endParaRPr lang="ko-KR" altLang="en-US" sz="1500" b="1" ker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609966" y="3268342"/>
                <a:ext cx="4422134" cy="264950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ko-KR" altLang="en-US" sz="1500" kern="0" smtClean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삼성긴고딕 Medium" panose="020B0600000101010101" pitchFamily="50" charset="-127"/>
                    <a:ea typeface="삼성긴고딕 Medium" panose="020B0600000101010101" pitchFamily="50" charset="-127"/>
                  </a:rPr>
                  <a:t>  학습 대상</a:t>
                </a:r>
                <a:endParaRPr lang="ko-KR" altLang="en-US" sz="1500" ker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삼성긴고딕 Medium" panose="020B0600000101010101" pitchFamily="50" charset="-127"/>
                  <a:ea typeface="삼성긴고딕 Medium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535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특성화">
      <a:dk1>
        <a:sysClr val="windowText" lastClr="000000"/>
      </a:dk1>
      <a:lt1>
        <a:sysClr val="window" lastClr="FFFFFF"/>
      </a:lt1>
      <a:dk2>
        <a:srgbClr val="F89B22"/>
      </a:dk2>
      <a:lt2>
        <a:srgbClr val="FFC000"/>
      </a:lt2>
      <a:accent1>
        <a:srgbClr val="1D2631"/>
      </a:accent1>
      <a:accent2>
        <a:srgbClr val="023F73"/>
      </a:accent2>
      <a:accent3>
        <a:srgbClr val="6956E0"/>
      </a:accent3>
      <a:accent4>
        <a:srgbClr val="ED5323"/>
      </a:accent4>
      <a:accent5>
        <a:srgbClr val="4FDED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5069</TotalTime>
  <Words>1186</Words>
  <Application>Microsoft Office PowerPoint</Application>
  <PresentationFormat>사용자 지정</PresentationFormat>
  <Paragraphs>266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굴림</vt:lpstr>
      <vt:lpstr>Arial</vt:lpstr>
      <vt:lpstr>삼성긴고딕 Medium</vt:lpstr>
      <vt:lpstr>맑은 고딕</vt:lpstr>
      <vt:lpstr>삼성긴고딕 Regular</vt:lpstr>
      <vt:lpstr>삼성긴고딕 Light</vt:lpstr>
      <vt:lpstr>Office 테마</vt:lpstr>
      <vt:lpstr>PowerPoint 프레젠테이션</vt:lpstr>
      <vt:lpstr>01_ 빅데이터 개요</vt:lpstr>
      <vt:lpstr>01_ 빅데이터 개요</vt:lpstr>
      <vt:lpstr>02_ 빅데이터, 왜 4차 산업혁명의 핵심 동력인가?</vt:lpstr>
      <vt:lpstr>03_ 빅데이터 활용 사례 (기업)</vt:lpstr>
      <vt:lpstr>03_ 빅데이터 활용 사례 (업종별)</vt:lpstr>
      <vt:lpstr>04_ 공공분야 빅데이터 활용 사례</vt:lpstr>
      <vt:lpstr>05_ 빅데이터 시장</vt:lpstr>
      <vt:lpstr>06_ 과정 소개</vt:lpstr>
      <vt:lpstr>06_ 과정 소개</vt:lpstr>
      <vt:lpstr>07_ 과정 이수 체계도</vt:lpstr>
      <vt:lpstr>08_ 상세 커리큘럼(1/4)</vt:lpstr>
      <vt:lpstr>08_ 상세 커리큘럼(2/4)</vt:lpstr>
      <vt:lpstr>08_ 상세 커리큘럼(3/4)</vt:lpstr>
      <vt:lpstr>08_ 상세 커리큘럼(4/4)</vt:lpstr>
      <vt:lpstr>09_ 활용 장비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credu</dc:creator>
  <cp:lastModifiedBy>multicampus</cp:lastModifiedBy>
  <cp:revision>611</cp:revision>
  <dcterms:created xsi:type="dcterms:W3CDTF">2017-01-02T01:56:58Z</dcterms:created>
  <dcterms:modified xsi:type="dcterms:W3CDTF">2018-07-18T04:51:29Z</dcterms:modified>
</cp:coreProperties>
</file>